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9"/>
  </p:notesMasterIdLst>
  <p:sldIdLst>
    <p:sldId id="256" r:id="rId2"/>
    <p:sldId id="257" r:id="rId3"/>
    <p:sldId id="258" r:id="rId4"/>
    <p:sldId id="316" r:id="rId5"/>
    <p:sldId id="317" r:id="rId6"/>
    <p:sldId id="318" r:id="rId7"/>
    <p:sldId id="261" r:id="rId8"/>
    <p:sldId id="262" r:id="rId9"/>
    <p:sldId id="330" r:id="rId10"/>
    <p:sldId id="275" r:id="rId11"/>
    <p:sldId id="304" r:id="rId12"/>
    <p:sldId id="305" r:id="rId13"/>
    <p:sldId id="276" r:id="rId14"/>
    <p:sldId id="331" r:id="rId15"/>
    <p:sldId id="332" r:id="rId16"/>
    <p:sldId id="333" r:id="rId17"/>
    <p:sldId id="319" r:id="rId18"/>
    <p:sldId id="285" r:id="rId19"/>
    <p:sldId id="334" r:id="rId20"/>
    <p:sldId id="335" r:id="rId21"/>
    <p:sldId id="306" r:id="rId22"/>
    <p:sldId id="336" r:id="rId23"/>
    <p:sldId id="286" r:id="rId24"/>
    <p:sldId id="307" r:id="rId25"/>
    <p:sldId id="308" r:id="rId26"/>
    <p:sldId id="309" r:id="rId27"/>
    <p:sldId id="310" r:id="rId28"/>
    <p:sldId id="287" r:id="rId29"/>
    <p:sldId id="302" r:id="rId30"/>
    <p:sldId id="311" r:id="rId31"/>
    <p:sldId id="312" r:id="rId32"/>
    <p:sldId id="313" r:id="rId33"/>
    <p:sldId id="314" r:id="rId34"/>
    <p:sldId id="315" r:id="rId35"/>
    <p:sldId id="322" r:id="rId36"/>
    <p:sldId id="323" r:id="rId37"/>
    <p:sldId id="324" r:id="rId38"/>
    <p:sldId id="338" r:id="rId39"/>
    <p:sldId id="325" r:id="rId40"/>
    <p:sldId id="326" r:id="rId41"/>
    <p:sldId id="327" r:id="rId42"/>
    <p:sldId id="328" r:id="rId43"/>
    <p:sldId id="329" r:id="rId44"/>
    <p:sldId id="277" r:id="rId45"/>
    <p:sldId id="320" r:id="rId46"/>
    <p:sldId id="321" r:id="rId47"/>
    <p:sldId id="282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A7"/>
    <a:srgbClr val="FF9900"/>
    <a:srgbClr val="3D85C6"/>
    <a:srgbClr val="595959"/>
    <a:srgbClr val="BED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96478C-1352-43ED-93E3-C656F0641FDB}">
  <a:tblStyle styleId="{A696478C-1352-43ED-93E3-C656F0641FD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1110" y="1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7fc455d8f9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7fc455d8f9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103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206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395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687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089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732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983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91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fc455d8f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fc455d8f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942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944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4986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9295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0836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0949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58843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08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112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265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fc455d8f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7fc455d8f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2189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6157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125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69602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159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6336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5004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585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0227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280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fc455d8f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fc455d8f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2405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2343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5051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9707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fc455d8f9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fc455d8f9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5444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7fc455d8f9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7fc455d8f9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fc455d8f9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7fc455d8f9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9630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fc455d8f9_0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7fc455d8f9_0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1720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7fc455d8f9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7fc455d8f9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fc455d8f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7fc455d8f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280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fc455d8f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7fc455d8f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662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fc455d8f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7fc455d8f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fc455d8f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7fc455d8f9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fc455d8f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fc455d8f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951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2786557" y="1742252"/>
            <a:ext cx="1225602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dk2"/>
                </a:solidFill>
              </a:rPr>
              <a:t>Vision</a:t>
            </a:r>
            <a:r>
              <a:rPr lang="ko" sz="1200" b="1" dirty="0">
                <a:solidFill>
                  <a:schemeClr val="dk2"/>
                </a:solidFill>
              </a:rPr>
              <a:t> Project</a:t>
            </a:r>
            <a:endParaRPr sz="12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515504" y="1802052"/>
            <a:ext cx="5503886" cy="9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7000" b="1" dirty="0">
                <a:solidFill>
                  <a:schemeClr val="dk1"/>
                </a:solidFill>
              </a:rPr>
              <a:t>Door Guard</a:t>
            </a:r>
            <a:endParaRPr lang="en-US" sz="7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800" b="1" dirty="0">
              <a:solidFill>
                <a:schemeClr val="dk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681131" y="2833777"/>
            <a:ext cx="2128627" cy="407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accent1"/>
                </a:solidFill>
              </a:rPr>
              <a:t>창민</a:t>
            </a:r>
            <a:r>
              <a:rPr lang="ko" b="1" dirty="0">
                <a:solidFill>
                  <a:schemeClr val="accent1"/>
                </a:solidFill>
              </a:rPr>
              <a:t> : </a:t>
            </a:r>
            <a:r>
              <a:rPr lang="ko-KR" altLang="en-US" b="1" dirty="0">
                <a:solidFill>
                  <a:schemeClr val="accent1"/>
                </a:solidFill>
              </a:rPr>
              <a:t>정우</a:t>
            </a:r>
            <a:r>
              <a:rPr lang="ko" b="1" dirty="0">
                <a:solidFill>
                  <a:schemeClr val="accent1"/>
                </a:solidFill>
              </a:rPr>
              <a:t> : </a:t>
            </a:r>
            <a:r>
              <a:rPr lang="ko-KR" altLang="en-US" b="1" dirty="0">
                <a:solidFill>
                  <a:schemeClr val="accent1"/>
                </a:solidFill>
              </a:rPr>
              <a:t>지환 </a:t>
            </a:r>
            <a:r>
              <a:rPr lang="en-US" altLang="ko-KR" b="1" dirty="0">
                <a:solidFill>
                  <a:schemeClr val="accent1"/>
                </a:solidFill>
              </a:rPr>
              <a:t>: </a:t>
            </a:r>
            <a:r>
              <a:rPr lang="ko-KR" altLang="en-US" b="1" dirty="0">
                <a:solidFill>
                  <a:schemeClr val="accent1"/>
                </a:solidFill>
              </a:rPr>
              <a:t>정호</a:t>
            </a:r>
            <a:endParaRPr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2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5432258" y="864347"/>
            <a:ext cx="2377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chemeClr val="accent5"/>
                </a:solidFill>
              </a:rPr>
              <a:t>Team </a:t>
            </a:r>
            <a:r>
              <a:rPr lang="en-US" altLang="ko" sz="2500" b="1" dirty="0">
                <a:solidFill>
                  <a:schemeClr val="accent5"/>
                </a:solidFill>
              </a:rPr>
              <a:t>1</a:t>
            </a:r>
            <a:endParaRPr sz="2500" b="1" dirty="0">
              <a:solidFill>
                <a:schemeClr val="accent5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159850" y="80550"/>
            <a:ext cx="38922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60" name="Google Shape;60;p13"/>
          <p:cNvCxnSpPr/>
          <p:nvPr/>
        </p:nvCxnSpPr>
        <p:spPr>
          <a:xfrm>
            <a:off x="261650" y="463525"/>
            <a:ext cx="856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직사각형 1"/>
          <p:cNvSpPr/>
          <p:nvPr/>
        </p:nvSpPr>
        <p:spPr>
          <a:xfrm>
            <a:off x="713416" y="1730640"/>
            <a:ext cx="18774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" sz="8800" b="1" dirty="0">
                <a:solidFill>
                  <a:srgbClr val="FF0000"/>
                </a:solidFill>
              </a:rPr>
              <a:t>GD</a:t>
            </a:r>
            <a:endParaRPr lang="ko-KR" altLang="en-US" sz="8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0" name="Google Shape;340;p32"/>
          <p:cNvCxnSpPr/>
          <p:nvPr/>
        </p:nvCxnSpPr>
        <p:spPr>
          <a:xfrm>
            <a:off x="2709650" y="1468950"/>
            <a:ext cx="0" cy="2205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1" name="Google Shape;341;p32"/>
          <p:cNvSpPr txBox="1"/>
          <p:nvPr/>
        </p:nvSpPr>
        <p:spPr>
          <a:xfrm>
            <a:off x="2998100" y="2181325"/>
            <a:ext cx="21906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FFFFFF"/>
                </a:solidFill>
              </a:rPr>
              <a:t>핵심 기능 소개</a:t>
            </a:r>
            <a:endParaRPr sz="2000" b="1" dirty="0">
              <a:solidFill>
                <a:srgbClr val="FFFFFF"/>
              </a:solidFill>
            </a:endParaRPr>
          </a:p>
        </p:txBody>
      </p:sp>
      <p:sp>
        <p:nvSpPr>
          <p:cNvPr id="343" name="Google Shape;343;p32"/>
          <p:cNvSpPr txBox="1"/>
          <p:nvPr/>
        </p:nvSpPr>
        <p:spPr>
          <a:xfrm>
            <a:off x="1016750" y="1797775"/>
            <a:ext cx="1404600" cy="1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 b="1">
                <a:solidFill>
                  <a:srgbClr val="FFFFFF"/>
                </a:solidFill>
              </a:rPr>
              <a:t>03 </a:t>
            </a:r>
            <a:endParaRPr sz="7000" b="1">
              <a:solidFill>
                <a:srgbClr val="FFFFFF"/>
              </a:solidFill>
            </a:endParaRPr>
          </a:p>
        </p:txBody>
      </p:sp>
      <p:cxnSp>
        <p:nvCxnSpPr>
          <p:cNvPr id="344" name="Google Shape;344;p32"/>
          <p:cNvCxnSpPr/>
          <p:nvPr/>
        </p:nvCxnSpPr>
        <p:spPr>
          <a:xfrm>
            <a:off x="5872000" y="1468950"/>
            <a:ext cx="0" cy="2205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77;p14">
            <a:extLst>
              <a:ext uri="{FF2B5EF4-FFF2-40B4-BE49-F238E27FC236}">
                <a16:creationId xmlns:a16="http://schemas.microsoft.com/office/drawing/2014/main" id="{5CEC1DA4-A66B-BDB9-2EC9-8571EBC835A3}"/>
              </a:ext>
            </a:extLst>
          </p:cNvPr>
          <p:cNvSpPr txBox="1"/>
          <p:nvPr/>
        </p:nvSpPr>
        <p:spPr>
          <a:xfrm>
            <a:off x="6174000" y="1797775"/>
            <a:ext cx="2119451" cy="164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bg1"/>
                </a:solidFill>
              </a:rPr>
              <a:t>3-1 </a:t>
            </a:r>
            <a:r>
              <a:rPr lang="ko-KR" altLang="en-US" sz="1200" b="1" dirty="0">
                <a:solidFill>
                  <a:schemeClr val="bg1"/>
                </a:solidFill>
              </a:rPr>
              <a:t>사물 감지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500" b="1"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/>
                </a:solidFill>
              </a:rPr>
              <a:t>      이미지 전송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500" b="1"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/>
                </a:solidFill>
              </a:rPr>
              <a:t>      WEB / DB </a:t>
            </a:r>
            <a:r>
              <a:rPr lang="ko-KR" altLang="en-US" sz="1200" b="1" dirty="0">
                <a:solidFill>
                  <a:schemeClr val="bg1"/>
                </a:solidFill>
              </a:rPr>
              <a:t>구축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500" b="1"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</a:rPr>
              <a:t>3-2 </a:t>
            </a:r>
            <a:r>
              <a:rPr lang="ko-KR" altLang="en-US" sz="1200" b="1" dirty="0" err="1">
                <a:solidFill>
                  <a:schemeClr val="bg1"/>
                </a:solidFill>
              </a:rPr>
              <a:t>마스킹</a:t>
            </a:r>
            <a:r>
              <a:rPr lang="ko-KR" altLang="en-US" sz="1200" b="1" dirty="0">
                <a:solidFill>
                  <a:schemeClr val="bg1"/>
                </a:solidFill>
              </a:rPr>
              <a:t> 처리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500" b="1"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bg1"/>
                </a:solidFill>
              </a:rPr>
              <a:t>3-3 </a:t>
            </a:r>
            <a:r>
              <a:rPr lang="ko-KR" altLang="en-US" sz="1200" b="1" dirty="0">
                <a:solidFill>
                  <a:schemeClr val="bg1"/>
                </a:solidFill>
              </a:rPr>
              <a:t>신규 이미지 생성 감지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500" b="1"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/>
                </a:solidFill>
              </a:rPr>
              <a:t>      내게 카톡 전송</a:t>
            </a:r>
            <a:endParaRPr sz="1200" b="1" dirty="0">
              <a:solidFill>
                <a:schemeClr val="bg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5" y="1239350"/>
            <a:ext cx="1962248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31" name="Google Shape;331;p31"/>
          <p:cNvSpPr txBox="1"/>
          <p:nvPr/>
        </p:nvSpPr>
        <p:spPr>
          <a:xfrm>
            <a:off x="2504475" y="607425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</a:rPr>
              <a:t>MediaPipe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58DE636-1897-C973-302A-2916A08908E7}"/>
              </a:ext>
            </a:extLst>
          </p:cNvPr>
          <p:cNvGrpSpPr/>
          <p:nvPr/>
        </p:nvGrpSpPr>
        <p:grpSpPr>
          <a:xfrm>
            <a:off x="2584671" y="1671855"/>
            <a:ext cx="1728630" cy="914500"/>
            <a:chOff x="1185230" y="2706624"/>
            <a:chExt cx="1659420" cy="1435608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F770B5B-AAB4-7CE6-AA6C-3FF7D54C1C2F}"/>
                </a:ext>
              </a:extLst>
            </p:cNvPr>
            <p:cNvSpPr/>
            <p:nvPr/>
          </p:nvSpPr>
          <p:spPr>
            <a:xfrm>
              <a:off x="1243584" y="2706624"/>
              <a:ext cx="1508760" cy="1435608"/>
            </a:xfrm>
            <a:prstGeom prst="ellipse">
              <a:avLst/>
            </a:prstGeom>
            <a:noFill/>
            <a:ln>
              <a:solidFill>
                <a:srgbClr val="0097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CBB099-A436-4BC1-99BC-F9022A486D2D}"/>
                </a:ext>
              </a:extLst>
            </p:cNvPr>
            <p:cNvSpPr txBox="1"/>
            <p:nvPr/>
          </p:nvSpPr>
          <p:spPr>
            <a:xfrm>
              <a:off x="1185230" y="3198208"/>
              <a:ext cx="1659420" cy="8213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비디오</a:t>
              </a:r>
              <a:r>
                <a:rPr lang="en-US" altLang="ko-KR" b="1" dirty="0"/>
                <a:t> </a:t>
              </a:r>
              <a:r>
                <a:rPr lang="ko-KR" altLang="en-US" b="1" dirty="0"/>
                <a:t>데이터 등</a:t>
              </a:r>
              <a:endParaRPr lang="en-US" altLang="ko-KR" b="1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E553F5-1EA8-6852-F00B-752073DC2E5F}"/>
              </a:ext>
            </a:extLst>
          </p:cNvPr>
          <p:cNvGrpSpPr/>
          <p:nvPr/>
        </p:nvGrpSpPr>
        <p:grpSpPr>
          <a:xfrm>
            <a:off x="7100446" y="1671855"/>
            <a:ext cx="1728630" cy="914500"/>
            <a:chOff x="1168252" y="2706624"/>
            <a:chExt cx="1659420" cy="1435608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7BB8DAA-F419-4C83-9A2B-143D02A6B7BE}"/>
                </a:ext>
              </a:extLst>
            </p:cNvPr>
            <p:cNvSpPr/>
            <p:nvPr/>
          </p:nvSpPr>
          <p:spPr>
            <a:xfrm>
              <a:off x="1243584" y="2706624"/>
              <a:ext cx="1508760" cy="1435608"/>
            </a:xfrm>
            <a:prstGeom prst="ellipse">
              <a:avLst/>
            </a:prstGeom>
            <a:noFill/>
            <a:ln>
              <a:solidFill>
                <a:srgbClr val="0097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CAA61B-951A-62F3-E0A5-58AF8577A3F9}"/>
                </a:ext>
              </a:extLst>
            </p:cNvPr>
            <p:cNvSpPr txBox="1"/>
            <p:nvPr/>
          </p:nvSpPr>
          <p:spPr>
            <a:xfrm>
              <a:off x="1168252" y="3013745"/>
              <a:ext cx="1659420" cy="8213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공식 문서</a:t>
              </a:r>
              <a:endParaRPr lang="en-US" altLang="ko-KR" b="1" dirty="0"/>
            </a:p>
            <a:p>
              <a:pPr algn="ctr"/>
              <a:r>
                <a:rPr lang="ko-KR" altLang="en-US" b="1" dirty="0"/>
                <a:t>풍부한 예제</a:t>
              </a:r>
              <a:endParaRPr lang="en-US" altLang="ko-KR" b="1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E13809C-5D3D-2F89-165C-36FBEB52D766}"/>
              </a:ext>
            </a:extLst>
          </p:cNvPr>
          <p:cNvSpPr txBox="1"/>
          <p:nvPr/>
        </p:nvSpPr>
        <p:spPr>
          <a:xfrm>
            <a:off x="6832879" y="3162693"/>
            <a:ext cx="2263761" cy="703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기능별 모듈 세분화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Amasis MT Pro Black" panose="020F0502020204030204" pitchFamily="18" charset="0"/>
                <a:cs typeface="Aharoni" panose="02010803020104030203" pitchFamily="2" charset="-79"/>
              </a:rPr>
              <a:t>Colab</a:t>
            </a:r>
            <a:r>
              <a:rPr lang="en-US" altLang="ko-KR" dirty="0">
                <a:latin typeface="Amasis MT Pro Black" panose="020F0502020204030204" pitchFamily="18" charset="0"/>
                <a:cs typeface="Aharoni" panose="02010803020104030203" pitchFamily="2" charset="-79"/>
              </a:rPr>
              <a:t> </a:t>
            </a:r>
            <a:r>
              <a:rPr lang="ko-KR" altLang="en-US" dirty="0">
                <a:latin typeface="Amasis MT Pro Black" panose="020F0502020204030204" pitchFamily="18" charset="0"/>
                <a:cs typeface="Aharoni" panose="02010803020104030203" pitchFamily="2" charset="-79"/>
              </a:rPr>
              <a:t>테스트 환경 제공</a:t>
            </a:r>
            <a:endParaRPr lang="en-US" altLang="ko-KR" dirty="0">
              <a:latin typeface="Amasis MT Pro Black" panose="020F0502020204030204" pitchFamily="18" charset="0"/>
              <a:cs typeface="Aharoni" panose="02010803020104030203" pitchFamily="2" charset="-79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63875B5-E3B8-366E-A390-A0EE11D7DB3D}"/>
              </a:ext>
            </a:extLst>
          </p:cNvPr>
          <p:cNvGrpSpPr/>
          <p:nvPr/>
        </p:nvGrpSpPr>
        <p:grpSpPr>
          <a:xfrm>
            <a:off x="4773532" y="1671855"/>
            <a:ext cx="1728630" cy="914500"/>
            <a:chOff x="4972901" y="1671855"/>
            <a:chExt cx="1144492" cy="91450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52B2092-B7B1-4250-007C-4B3A5726AFA0}"/>
                </a:ext>
              </a:extLst>
            </p:cNvPr>
            <p:cNvGrpSpPr/>
            <p:nvPr/>
          </p:nvGrpSpPr>
          <p:grpSpPr>
            <a:xfrm>
              <a:off x="4972902" y="1671855"/>
              <a:ext cx="1144491" cy="914500"/>
              <a:chOff x="1161238" y="2706624"/>
              <a:chExt cx="1659420" cy="1435608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71C97427-5089-127E-591A-696D6B507D83}"/>
                  </a:ext>
                </a:extLst>
              </p:cNvPr>
              <p:cNvSpPr/>
              <p:nvPr/>
            </p:nvSpPr>
            <p:spPr>
              <a:xfrm>
                <a:off x="1243584" y="2706624"/>
                <a:ext cx="1508760" cy="1435608"/>
              </a:xfrm>
              <a:prstGeom prst="ellipse">
                <a:avLst/>
              </a:prstGeom>
              <a:noFill/>
              <a:ln>
                <a:solidFill>
                  <a:srgbClr val="0097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5A4E517-D124-AFFA-BD97-67408594E2B3}"/>
                  </a:ext>
                </a:extLst>
              </p:cNvPr>
              <p:cNvSpPr txBox="1"/>
              <p:nvPr/>
            </p:nvSpPr>
            <p:spPr>
              <a:xfrm>
                <a:off x="1161238" y="2794679"/>
                <a:ext cx="1659420" cy="4831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b="1" dirty="0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9484FB-84DD-3A6D-244A-4170FE65D0B9}"/>
                </a:ext>
              </a:extLst>
            </p:cNvPr>
            <p:cNvSpPr txBox="1"/>
            <p:nvPr/>
          </p:nvSpPr>
          <p:spPr>
            <a:xfrm>
              <a:off x="4972901" y="1895536"/>
              <a:ext cx="114449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적은</a:t>
              </a:r>
              <a:r>
                <a:rPr lang="en-US" altLang="ko-KR" b="1" dirty="0"/>
                <a:t> </a:t>
              </a:r>
              <a:r>
                <a:rPr lang="ko-KR" altLang="en-US" b="1" dirty="0"/>
                <a:t>리소스</a:t>
              </a:r>
              <a:endParaRPr lang="en-US" altLang="ko-KR" b="1" dirty="0"/>
            </a:p>
            <a:p>
              <a:pPr algn="ctr"/>
              <a:r>
                <a:rPr lang="ko-KR" altLang="en-US" b="1" dirty="0"/>
                <a:t>사용</a:t>
              </a:r>
              <a:endParaRPr lang="en-US" altLang="ko-KR" b="1"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E4D3924-E8AA-A901-08AC-738FB0CCB442}"/>
              </a:ext>
            </a:extLst>
          </p:cNvPr>
          <p:cNvSpPr txBox="1"/>
          <p:nvPr/>
        </p:nvSpPr>
        <p:spPr>
          <a:xfrm>
            <a:off x="4690600" y="3169169"/>
            <a:ext cx="2055371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+mj-ea"/>
                <a:ea typeface="+mj-ea"/>
                <a:cs typeface="Aharoni" panose="02010803020104030203" pitchFamily="2" charset="-79"/>
              </a:rPr>
              <a:t>Dlib,PyTorch</a:t>
            </a:r>
            <a:r>
              <a:rPr lang="en-US" altLang="ko-KR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ko-KR" altLang="en-US" dirty="0">
                <a:latin typeface="+mj-ea"/>
                <a:ea typeface="+mj-ea"/>
                <a:cs typeface="Aharoni" panose="02010803020104030203" pitchFamily="2" charset="-79"/>
              </a:rPr>
              <a:t>대비</a:t>
            </a:r>
            <a:r>
              <a:rPr lang="en-US" altLang="ko-KR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ko-KR" altLang="en-US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endParaRPr lang="en-US" altLang="ko-KR" dirty="0">
              <a:latin typeface="+mj-ea"/>
              <a:ea typeface="+mj-ea"/>
              <a:cs typeface="Aharoni" panose="02010803020104030203" pitchFamily="2" charset="-79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j-ea"/>
                <a:ea typeface="+mj-ea"/>
                <a:cs typeface="Aharoni" panose="02010803020104030203" pitchFamily="2" charset="-79"/>
              </a:rPr>
              <a:t>모바일 장치 최적화</a:t>
            </a:r>
            <a:endParaRPr lang="en-US" altLang="ko-KR" dirty="0">
              <a:latin typeface="+mj-ea"/>
              <a:ea typeface="+mj-ea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A81D8-FF0B-FDDA-4982-C1011C60F600}"/>
              </a:ext>
            </a:extLst>
          </p:cNvPr>
          <p:cNvSpPr txBox="1"/>
          <p:nvPr/>
        </p:nvSpPr>
        <p:spPr>
          <a:xfrm>
            <a:off x="2318220" y="3006913"/>
            <a:ext cx="2238113" cy="1021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실시간 비디오 스트림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얼굴 감지</a:t>
            </a:r>
            <a:r>
              <a:rPr lang="en-US" altLang="ko-KR" dirty="0"/>
              <a:t>/</a:t>
            </a:r>
            <a:r>
              <a:rPr lang="ko-KR" altLang="en-US" dirty="0"/>
              <a:t>처리 최적화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다양한 내장 솔루션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1129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5" y="1239350"/>
            <a:ext cx="1962248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31" name="Google Shape;331;p31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dk1"/>
                </a:solidFill>
              </a:rPr>
              <a:t>코드 설명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13" name="Google Shape;391;p36">
            <a:extLst>
              <a:ext uri="{FF2B5EF4-FFF2-40B4-BE49-F238E27FC236}">
                <a16:creationId xmlns:a16="http://schemas.microsoft.com/office/drawing/2014/main" id="{850A7274-3EA7-EFFB-E27A-CA0D90F81F1E}"/>
              </a:ext>
            </a:extLst>
          </p:cNvPr>
          <p:cNvSpPr txBox="1"/>
          <p:nvPr/>
        </p:nvSpPr>
        <p:spPr>
          <a:xfrm>
            <a:off x="2396179" y="1051145"/>
            <a:ext cx="1146685" cy="3717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-KR" altLang="en-US" sz="1200" dirty="0">
                <a:solidFill>
                  <a:schemeClr val="dk2"/>
                </a:solidFill>
              </a:rPr>
              <a:t>순서도</a:t>
            </a:r>
            <a:endParaRPr lang="en-US" sz="1200" dirty="0">
              <a:solidFill>
                <a:schemeClr val="dk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endParaRPr sz="1200" dirty="0">
              <a:solidFill>
                <a:schemeClr val="dk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endParaRPr sz="1200" dirty="0">
              <a:solidFill>
                <a:schemeClr val="dk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E51FEB-9053-EBCB-5C5A-BB015D01F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321" y="1679132"/>
            <a:ext cx="1137426" cy="10705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9C1A5F-2EE9-EF0F-ACCA-2E6A53D81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884" y="3432822"/>
            <a:ext cx="1136736" cy="10705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0" name="Picture 2" descr="웹캠 - 무료 컴퓨터개 아이콘">
            <a:extLst>
              <a:ext uri="{FF2B5EF4-FFF2-40B4-BE49-F238E27FC236}">
                <a16:creationId xmlns:a16="http://schemas.microsoft.com/office/drawing/2014/main" id="{051CFA8B-E978-9897-4003-23E7368D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036" y="1679132"/>
            <a:ext cx="1137426" cy="10705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penCV">
            <a:extLst>
              <a:ext uri="{FF2B5EF4-FFF2-40B4-BE49-F238E27FC236}">
                <a16:creationId xmlns:a16="http://schemas.microsoft.com/office/drawing/2014/main" id="{787AFA16-D459-F943-852F-0DA8A4E8D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687" y="1679137"/>
            <a:ext cx="1137424" cy="1070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8A8DCAB-60FA-1072-09EC-9BA14437D42C}"/>
              </a:ext>
            </a:extLst>
          </p:cNvPr>
          <p:cNvCxnSpPr>
            <a:cxnSpLocks/>
            <a:stCxn id="2050" idx="3"/>
            <a:endCxn id="4" idx="1"/>
          </p:cNvCxnSpPr>
          <p:nvPr/>
        </p:nvCxnSpPr>
        <p:spPr>
          <a:xfrm>
            <a:off x="3797462" y="2214390"/>
            <a:ext cx="1145859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FC1C356-AEE2-E2A6-6A05-6AE017E55752}"/>
              </a:ext>
            </a:extLst>
          </p:cNvPr>
          <p:cNvCxnSpPr>
            <a:cxnSpLocks/>
            <a:stCxn id="4" idx="3"/>
            <a:endCxn id="2052" idx="1"/>
          </p:cNvCxnSpPr>
          <p:nvPr/>
        </p:nvCxnSpPr>
        <p:spPr>
          <a:xfrm>
            <a:off x="6080747" y="2214390"/>
            <a:ext cx="1176940" cy="3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B1C6E3B-3E0E-B7B7-D0E6-6CDBF5840B84}"/>
              </a:ext>
            </a:extLst>
          </p:cNvPr>
          <p:cNvCxnSpPr>
            <a:cxnSpLocks/>
            <a:stCxn id="2052" idx="2"/>
            <a:endCxn id="26" idx="0"/>
          </p:cNvCxnSpPr>
          <p:nvPr/>
        </p:nvCxnSpPr>
        <p:spPr>
          <a:xfrm rot="5400000">
            <a:off x="5184780" y="790170"/>
            <a:ext cx="682140" cy="460109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D42C4EA-AD56-41F9-175F-F034ED7F3863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3788652" y="3962321"/>
            <a:ext cx="1153183" cy="2934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D701EB8-D02B-B227-E449-C3EFCCFF2784}"/>
              </a:ext>
            </a:extLst>
          </p:cNvPr>
          <p:cNvCxnSpPr>
            <a:cxnSpLocks/>
            <a:stCxn id="28" idx="3"/>
            <a:endCxn id="8" idx="1"/>
          </p:cNvCxnSpPr>
          <p:nvPr/>
        </p:nvCxnSpPr>
        <p:spPr>
          <a:xfrm>
            <a:off x="6075731" y="3965255"/>
            <a:ext cx="1177153" cy="2821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12244EAD-5B41-3645-E44F-2B952F52E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1950" y="3431789"/>
            <a:ext cx="1126702" cy="10610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916EA71-1F81-1280-C62C-B891BCCF1A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1835" y="3429998"/>
            <a:ext cx="1133896" cy="10705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911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5" y="1239350"/>
            <a:ext cx="1962248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31" name="Google Shape;331;p31"/>
          <p:cNvSpPr txBox="1"/>
          <p:nvPr/>
        </p:nvSpPr>
        <p:spPr>
          <a:xfrm>
            <a:off x="2504475" y="607425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얼굴 감지 코드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1C846E-F81D-16EC-447F-C2FEFE9F6988}"/>
              </a:ext>
            </a:extLst>
          </p:cNvPr>
          <p:cNvSpPr/>
          <p:nvPr/>
        </p:nvSpPr>
        <p:spPr>
          <a:xfrm>
            <a:off x="2833265" y="2816554"/>
            <a:ext cx="1772385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mp_face_detection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F1885C-16C3-BEDF-319B-673DE5781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2" y="1149292"/>
            <a:ext cx="5818961" cy="1428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815807-EF10-2735-DD43-A4E9213D4F8A}"/>
              </a:ext>
            </a:extLst>
          </p:cNvPr>
          <p:cNvSpPr txBox="1"/>
          <p:nvPr/>
        </p:nvSpPr>
        <p:spPr>
          <a:xfrm>
            <a:off x="4755317" y="2816554"/>
            <a:ext cx="3609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얼굴 감지 모듈 호출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BFEA7DF-5640-2DEB-617F-39572C80810E}"/>
              </a:ext>
            </a:extLst>
          </p:cNvPr>
          <p:cNvSpPr/>
          <p:nvPr/>
        </p:nvSpPr>
        <p:spPr>
          <a:xfrm>
            <a:off x="2833265" y="3272338"/>
            <a:ext cx="1772385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face_detection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A4D5D2-434E-CA06-2F01-A13585237B4F}"/>
              </a:ext>
            </a:extLst>
          </p:cNvPr>
          <p:cNvSpPr txBox="1"/>
          <p:nvPr/>
        </p:nvSpPr>
        <p:spPr>
          <a:xfrm>
            <a:off x="4755316" y="3263159"/>
            <a:ext cx="3609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얼굴 감지 모델 초기화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신뢰도 </a:t>
            </a:r>
            <a:r>
              <a:rPr lang="en-US" altLang="ko-KR" dirty="0">
                <a:latin typeface="+mj-ea"/>
                <a:ea typeface="+mj-ea"/>
              </a:rPr>
              <a:t>= 0.2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C85AC7D-F333-4337-B17E-1588B9A24023}"/>
              </a:ext>
            </a:extLst>
          </p:cNvPr>
          <p:cNvSpPr/>
          <p:nvPr/>
        </p:nvSpPr>
        <p:spPr>
          <a:xfrm>
            <a:off x="2833265" y="3755655"/>
            <a:ext cx="1772385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frame_rgb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8323BC-3B37-A66F-55E5-B194C316209C}"/>
              </a:ext>
            </a:extLst>
          </p:cNvPr>
          <p:cNvSpPr txBox="1"/>
          <p:nvPr/>
        </p:nvSpPr>
        <p:spPr>
          <a:xfrm>
            <a:off x="4822424" y="3737299"/>
            <a:ext cx="3609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BGR </a:t>
            </a:r>
            <a:r>
              <a:rPr lang="ko-KR" altLang="en-US" dirty="0">
                <a:latin typeface="+mj-ea"/>
                <a:ea typeface="+mj-ea"/>
              </a:rPr>
              <a:t>이미지를 </a:t>
            </a:r>
            <a:r>
              <a:rPr lang="en-US" altLang="ko-KR" dirty="0">
                <a:latin typeface="+mj-ea"/>
                <a:ea typeface="+mj-ea"/>
              </a:rPr>
              <a:t>RGB</a:t>
            </a:r>
            <a:r>
              <a:rPr lang="ko-KR" altLang="en-US" dirty="0">
                <a:latin typeface="+mj-ea"/>
                <a:ea typeface="+mj-ea"/>
              </a:rPr>
              <a:t>로 변환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C4EEB2E-64A8-68BF-B754-BF6537E6FE2B}"/>
              </a:ext>
            </a:extLst>
          </p:cNvPr>
          <p:cNvSpPr/>
          <p:nvPr/>
        </p:nvSpPr>
        <p:spPr>
          <a:xfrm>
            <a:off x="2833265" y="4224378"/>
            <a:ext cx="1772385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results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B397B-FCCC-9F01-D630-C5B6E213E689}"/>
              </a:ext>
            </a:extLst>
          </p:cNvPr>
          <p:cNvSpPr txBox="1"/>
          <p:nvPr/>
        </p:nvSpPr>
        <p:spPr>
          <a:xfrm>
            <a:off x="4822424" y="4206022"/>
            <a:ext cx="3609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RGB </a:t>
            </a:r>
            <a:r>
              <a:rPr lang="ko-KR" altLang="en-US" dirty="0">
                <a:latin typeface="+mj-ea"/>
                <a:ea typeface="+mj-ea"/>
              </a:rPr>
              <a:t>변환 프레임에서 얼굴 감지 결과 저장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5" y="1239350"/>
            <a:ext cx="1962248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31" name="Google Shape;331;p31"/>
          <p:cNvSpPr txBox="1"/>
          <p:nvPr/>
        </p:nvSpPr>
        <p:spPr>
          <a:xfrm>
            <a:off x="2504475" y="607425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얼굴 감지 코드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0B0348-A26A-C9C5-4FB7-465F3B1BB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409" y="1985000"/>
            <a:ext cx="2254318" cy="17299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11C01EB-6C2E-30A0-7C63-E3C4BDF7E9E0}"/>
              </a:ext>
            </a:extLst>
          </p:cNvPr>
          <p:cNvSpPr/>
          <p:nvPr/>
        </p:nvSpPr>
        <p:spPr>
          <a:xfrm>
            <a:off x="2937375" y="1491200"/>
            <a:ext cx="1772385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frame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57CAA67-576B-9C71-921B-E3B3C0785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756" y="1985000"/>
            <a:ext cx="2254319" cy="17299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42D1596-D655-F62D-509A-D62D57E61CA0}"/>
              </a:ext>
            </a:extLst>
          </p:cNvPr>
          <p:cNvSpPr/>
          <p:nvPr/>
        </p:nvSpPr>
        <p:spPr>
          <a:xfrm>
            <a:off x="6815722" y="1491199"/>
            <a:ext cx="1772385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Frame_rgb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54A56941-4E04-7F32-8496-A941A086565B}"/>
              </a:ext>
            </a:extLst>
          </p:cNvPr>
          <p:cNvCxnSpPr>
            <a:stCxn id="5" idx="3"/>
            <a:endCxn id="14" idx="1"/>
          </p:cNvCxnSpPr>
          <p:nvPr/>
        </p:nvCxnSpPr>
        <p:spPr>
          <a:xfrm flipV="1">
            <a:off x="4950727" y="2849987"/>
            <a:ext cx="1624029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795EC9E-DBA5-B58C-0BEB-685BB2BE8452}"/>
              </a:ext>
            </a:extLst>
          </p:cNvPr>
          <p:cNvSpPr/>
          <p:nvPr/>
        </p:nvSpPr>
        <p:spPr>
          <a:xfrm>
            <a:off x="5117992" y="2441229"/>
            <a:ext cx="1289499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BGR2RGB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011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5" y="1239350"/>
            <a:ext cx="1962248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31" name="Google Shape;331;p31"/>
          <p:cNvSpPr txBox="1"/>
          <p:nvPr/>
        </p:nvSpPr>
        <p:spPr>
          <a:xfrm>
            <a:off x="2504475" y="607425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얼굴 감지 코드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687FD7-BB56-61A0-9D57-E41D2AAAB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639" y="1081175"/>
            <a:ext cx="6068272" cy="2372056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F864F51-25B3-6111-A488-53D1E66C0EBF}"/>
              </a:ext>
            </a:extLst>
          </p:cNvPr>
          <p:cNvSpPr/>
          <p:nvPr/>
        </p:nvSpPr>
        <p:spPr>
          <a:xfrm>
            <a:off x="2641132" y="3649822"/>
            <a:ext cx="1772385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bboxC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AB223-C232-B670-4282-CE9C4855CBC6}"/>
              </a:ext>
            </a:extLst>
          </p:cNvPr>
          <p:cNvSpPr txBox="1"/>
          <p:nvPr/>
        </p:nvSpPr>
        <p:spPr>
          <a:xfrm>
            <a:off x="4572000" y="3641281"/>
            <a:ext cx="3609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얼굴의 상대적 경계 상자 정보 저장 </a:t>
            </a:r>
            <a:r>
              <a:rPr lang="en-US" altLang="ko-KR" dirty="0">
                <a:latin typeface="+mj-ea"/>
                <a:ea typeface="+mj-ea"/>
              </a:rPr>
              <a:t>(0~1)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57735DF-56C3-1910-0AB7-FADDBC3BE45F}"/>
              </a:ext>
            </a:extLst>
          </p:cNvPr>
          <p:cNvSpPr/>
          <p:nvPr/>
        </p:nvSpPr>
        <p:spPr>
          <a:xfrm>
            <a:off x="2641132" y="4233429"/>
            <a:ext cx="1772385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x, y, w, 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EBEA3-0FE0-BCEB-9ADB-4637882B57D6}"/>
              </a:ext>
            </a:extLst>
          </p:cNvPr>
          <p:cNvSpPr txBox="1"/>
          <p:nvPr/>
        </p:nvSpPr>
        <p:spPr>
          <a:xfrm>
            <a:off x="4550175" y="4229030"/>
            <a:ext cx="3609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상자의 좌표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길이의 절대적 값 저장</a:t>
            </a:r>
          </a:p>
        </p:txBody>
      </p:sp>
    </p:spTree>
    <p:extLst>
      <p:ext uri="{BB962C8B-B14F-4D97-AF65-F5344CB8AC3E}">
        <p14:creationId xmlns:p14="http://schemas.microsoft.com/office/powerpoint/2010/main" val="2786820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C8C963F-8B44-01B8-CAFE-1B09AED17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62" y="1835727"/>
            <a:ext cx="3124860" cy="2942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3" name="직선 화살표 연결선 22"/>
          <p:cNvCxnSpPr/>
          <p:nvPr/>
        </p:nvCxnSpPr>
        <p:spPr>
          <a:xfrm>
            <a:off x="4816462" y="1835727"/>
            <a:ext cx="0" cy="315484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5" y="1239350"/>
            <a:ext cx="1962248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31" name="Google Shape;331;p31"/>
          <p:cNvSpPr txBox="1"/>
          <p:nvPr/>
        </p:nvSpPr>
        <p:spPr>
          <a:xfrm>
            <a:off x="2504475" y="607425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얼굴 감지 코드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773BF5-F3C2-8F3C-FDE5-FE317F905025}"/>
              </a:ext>
            </a:extLst>
          </p:cNvPr>
          <p:cNvCxnSpPr/>
          <p:nvPr/>
        </p:nvCxnSpPr>
        <p:spPr>
          <a:xfrm flipH="1" flipV="1">
            <a:off x="3878802" y="2369128"/>
            <a:ext cx="2113861" cy="9379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4A18B8A-5081-F4AC-87AA-D890C7D85B7B}"/>
              </a:ext>
            </a:extLst>
          </p:cNvPr>
          <p:cNvSpPr/>
          <p:nvPr/>
        </p:nvSpPr>
        <p:spPr>
          <a:xfrm>
            <a:off x="2504475" y="2224417"/>
            <a:ext cx="1289499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0.3, 0.4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84B2A6-E795-FE84-0CFF-BD729745DF5D}"/>
              </a:ext>
            </a:extLst>
          </p:cNvPr>
          <p:cNvSpPr/>
          <p:nvPr/>
        </p:nvSpPr>
        <p:spPr>
          <a:xfrm>
            <a:off x="3878874" y="1311687"/>
            <a:ext cx="1289499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기준점</a:t>
            </a:r>
          </a:p>
        </p:txBody>
      </p:sp>
      <p:sp>
        <p:nvSpPr>
          <p:cNvPr id="20" name="왼쪽 대괄호 19">
            <a:extLst>
              <a:ext uri="{FF2B5EF4-FFF2-40B4-BE49-F238E27FC236}">
                <a16:creationId xmlns:a16="http://schemas.microsoft.com/office/drawing/2014/main" id="{217B909F-F714-A0E3-5697-9CDEED2807C6}"/>
              </a:ext>
            </a:extLst>
          </p:cNvPr>
          <p:cNvSpPr/>
          <p:nvPr/>
        </p:nvSpPr>
        <p:spPr>
          <a:xfrm>
            <a:off x="5888182" y="3307125"/>
            <a:ext cx="104481" cy="662202"/>
          </a:xfrm>
          <a:prstGeom prst="leftBracket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>
            <a:extLst>
              <a:ext uri="{FF2B5EF4-FFF2-40B4-BE49-F238E27FC236}">
                <a16:creationId xmlns:a16="http://schemas.microsoft.com/office/drawing/2014/main" id="{56D20678-1207-286C-BF83-B0FE730AB411}"/>
              </a:ext>
            </a:extLst>
          </p:cNvPr>
          <p:cNvSpPr/>
          <p:nvPr/>
        </p:nvSpPr>
        <p:spPr>
          <a:xfrm rot="16200000">
            <a:off x="6206170" y="3755820"/>
            <a:ext cx="105818" cy="532830"/>
          </a:xfrm>
          <a:prstGeom prst="leftBracket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2F961B1-0329-4BDC-06F6-7571EEF0FBF3}"/>
              </a:ext>
            </a:extLst>
          </p:cNvPr>
          <p:cNvCxnSpPr>
            <a:cxnSpLocks/>
          </p:cNvCxnSpPr>
          <p:nvPr/>
        </p:nvCxnSpPr>
        <p:spPr>
          <a:xfrm flipH="1">
            <a:off x="4080164" y="3638226"/>
            <a:ext cx="1827671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9896E23-52F3-1265-9F3B-6001F9746F21}"/>
              </a:ext>
            </a:extLst>
          </p:cNvPr>
          <p:cNvCxnSpPr>
            <a:cxnSpLocks/>
          </p:cNvCxnSpPr>
          <p:nvPr/>
        </p:nvCxnSpPr>
        <p:spPr>
          <a:xfrm flipH="1">
            <a:off x="4080164" y="4075144"/>
            <a:ext cx="2178915" cy="24888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8C41AEB-2325-3408-F97E-DF1D4D7CFA2D}"/>
              </a:ext>
            </a:extLst>
          </p:cNvPr>
          <p:cNvSpPr/>
          <p:nvPr/>
        </p:nvSpPr>
        <p:spPr>
          <a:xfrm>
            <a:off x="2504475" y="3493515"/>
            <a:ext cx="1289499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0.2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1278257-8639-E821-218E-F035F752DE24}"/>
              </a:ext>
            </a:extLst>
          </p:cNvPr>
          <p:cNvSpPr/>
          <p:nvPr/>
        </p:nvSpPr>
        <p:spPr>
          <a:xfrm>
            <a:off x="2504475" y="4179315"/>
            <a:ext cx="1289499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0.2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4708503" y="1804838"/>
            <a:ext cx="3947817" cy="128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465819D-38F3-FBE3-3C0B-D5D6FB592CD2}"/>
              </a:ext>
            </a:extLst>
          </p:cNvPr>
          <p:cNvSpPr/>
          <p:nvPr/>
        </p:nvSpPr>
        <p:spPr>
          <a:xfrm>
            <a:off x="4623675" y="1689623"/>
            <a:ext cx="306485" cy="317870"/>
          </a:xfrm>
          <a:prstGeom prst="ellipse">
            <a:avLst/>
          </a:prstGeom>
          <a:solidFill>
            <a:srgbClr val="3D85C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F4A18B8A-5081-F4AC-87AA-D890C7D85B7B}"/>
              </a:ext>
            </a:extLst>
          </p:cNvPr>
          <p:cNvSpPr/>
          <p:nvPr/>
        </p:nvSpPr>
        <p:spPr>
          <a:xfrm>
            <a:off x="8369194" y="1413552"/>
            <a:ext cx="363990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16">
            <a:extLst>
              <a:ext uri="{FF2B5EF4-FFF2-40B4-BE49-F238E27FC236}">
                <a16:creationId xmlns:a16="http://schemas.microsoft.com/office/drawing/2014/main" id="{F4A18B8A-5081-F4AC-87AA-D890C7D85B7B}"/>
              </a:ext>
            </a:extLst>
          </p:cNvPr>
          <p:cNvSpPr/>
          <p:nvPr/>
        </p:nvSpPr>
        <p:spPr>
          <a:xfrm>
            <a:off x="4316725" y="4732938"/>
            <a:ext cx="363990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67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5" y="1239350"/>
            <a:ext cx="1962248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31" name="Google Shape;331;p31"/>
          <p:cNvSpPr txBox="1"/>
          <p:nvPr/>
        </p:nvSpPr>
        <p:spPr>
          <a:xfrm>
            <a:off x="2504475" y="607425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얼굴 감지 코드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8C963F-8B44-01B8-CAFE-1B09AED17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462" y="1835727"/>
            <a:ext cx="3124860" cy="2942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C773BF5-F3C2-8F3C-FDE5-FE317F905025}"/>
              </a:ext>
            </a:extLst>
          </p:cNvPr>
          <p:cNvCxnSpPr/>
          <p:nvPr/>
        </p:nvCxnSpPr>
        <p:spPr>
          <a:xfrm flipH="1" flipV="1">
            <a:off x="3878802" y="2369128"/>
            <a:ext cx="2113861" cy="9379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4A18B8A-5081-F4AC-87AA-D890C7D85B7B}"/>
              </a:ext>
            </a:extLst>
          </p:cNvPr>
          <p:cNvSpPr/>
          <p:nvPr/>
        </p:nvSpPr>
        <p:spPr>
          <a:xfrm>
            <a:off x="2504474" y="2224417"/>
            <a:ext cx="1289499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128, 144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B84B2A6-E795-FE84-0CFF-BD729745DF5D}"/>
              </a:ext>
            </a:extLst>
          </p:cNvPr>
          <p:cNvSpPr/>
          <p:nvPr/>
        </p:nvSpPr>
        <p:spPr>
          <a:xfrm>
            <a:off x="3878874" y="1311687"/>
            <a:ext cx="1289499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기준점</a:t>
            </a:r>
          </a:p>
        </p:txBody>
      </p:sp>
      <p:sp>
        <p:nvSpPr>
          <p:cNvPr id="20" name="왼쪽 대괄호 19">
            <a:extLst>
              <a:ext uri="{FF2B5EF4-FFF2-40B4-BE49-F238E27FC236}">
                <a16:creationId xmlns:a16="http://schemas.microsoft.com/office/drawing/2014/main" id="{217B909F-F714-A0E3-5697-9CDEED2807C6}"/>
              </a:ext>
            </a:extLst>
          </p:cNvPr>
          <p:cNvSpPr/>
          <p:nvPr/>
        </p:nvSpPr>
        <p:spPr>
          <a:xfrm>
            <a:off x="5888182" y="3307125"/>
            <a:ext cx="104481" cy="662202"/>
          </a:xfrm>
          <a:prstGeom prst="leftBracket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대괄호 20">
            <a:extLst>
              <a:ext uri="{FF2B5EF4-FFF2-40B4-BE49-F238E27FC236}">
                <a16:creationId xmlns:a16="http://schemas.microsoft.com/office/drawing/2014/main" id="{56D20678-1207-286C-BF83-B0FE730AB411}"/>
              </a:ext>
            </a:extLst>
          </p:cNvPr>
          <p:cNvSpPr/>
          <p:nvPr/>
        </p:nvSpPr>
        <p:spPr>
          <a:xfrm rot="16200000">
            <a:off x="6206170" y="3755820"/>
            <a:ext cx="105818" cy="532830"/>
          </a:xfrm>
          <a:prstGeom prst="leftBracket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2F961B1-0329-4BDC-06F6-7571EEF0FBF3}"/>
              </a:ext>
            </a:extLst>
          </p:cNvPr>
          <p:cNvCxnSpPr>
            <a:cxnSpLocks/>
          </p:cNvCxnSpPr>
          <p:nvPr/>
        </p:nvCxnSpPr>
        <p:spPr>
          <a:xfrm flipH="1">
            <a:off x="4080164" y="3638226"/>
            <a:ext cx="1827671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9896E23-52F3-1265-9F3B-6001F9746F21}"/>
              </a:ext>
            </a:extLst>
          </p:cNvPr>
          <p:cNvCxnSpPr>
            <a:cxnSpLocks/>
          </p:cNvCxnSpPr>
          <p:nvPr/>
        </p:nvCxnSpPr>
        <p:spPr>
          <a:xfrm flipH="1">
            <a:off x="4080164" y="4075144"/>
            <a:ext cx="2178915" cy="24888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38C41AEB-2325-3408-F97E-DF1D4D7CFA2D}"/>
              </a:ext>
            </a:extLst>
          </p:cNvPr>
          <p:cNvSpPr/>
          <p:nvPr/>
        </p:nvSpPr>
        <p:spPr>
          <a:xfrm>
            <a:off x="2504475" y="3493515"/>
            <a:ext cx="1289499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256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1278257-8639-E821-218E-F035F752DE24}"/>
              </a:ext>
            </a:extLst>
          </p:cNvPr>
          <p:cNvSpPr/>
          <p:nvPr/>
        </p:nvSpPr>
        <p:spPr>
          <a:xfrm>
            <a:off x="2504475" y="4179315"/>
            <a:ext cx="1289499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240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3A5E75-A96C-E291-7E3F-E4336B6A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1" y="1050100"/>
            <a:ext cx="5962726" cy="1705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D5C48B9-795B-B522-8752-A2F1AB16777C}"/>
              </a:ext>
            </a:extLst>
          </p:cNvPr>
          <p:cNvCxnSpPr/>
          <p:nvPr/>
        </p:nvCxnSpPr>
        <p:spPr>
          <a:xfrm>
            <a:off x="4816462" y="1835727"/>
            <a:ext cx="0" cy="315484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E8ED3C7-AFC5-8DF6-05FE-2EB09CAC31F4}"/>
              </a:ext>
            </a:extLst>
          </p:cNvPr>
          <p:cNvCxnSpPr/>
          <p:nvPr/>
        </p:nvCxnSpPr>
        <p:spPr>
          <a:xfrm flipV="1">
            <a:off x="4708503" y="1804838"/>
            <a:ext cx="3947817" cy="1283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AD27D7EC-CA62-FA78-9BE1-328F1B79216C}"/>
              </a:ext>
            </a:extLst>
          </p:cNvPr>
          <p:cNvSpPr/>
          <p:nvPr/>
        </p:nvSpPr>
        <p:spPr>
          <a:xfrm>
            <a:off x="4623675" y="1689623"/>
            <a:ext cx="306485" cy="317870"/>
          </a:xfrm>
          <a:prstGeom prst="ellipse">
            <a:avLst/>
          </a:prstGeom>
          <a:solidFill>
            <a:srgbClr val="3D85C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16">
            <a:extLst>
              <a:ext uri="{FF2B5EF4-FFF2-40B4-BE49-F238E27FC236}">
                <a16:creationId xmlns:a16="http://schemas.microsoft.com/office/drawing/2014/main" id="{981B55EA-1AC7-494B-488F-1ACA8BB381DF}"/>
              </a:ext>
            </a:extLst>
          </p:cNvPr>
          <p:cNvSpPr/>
          <p:nvPr/>
        </p:nvSpPr>
        <p:spPr>
          <a:xfrm>
            <a:off x="8369194" y="1413552"/>
            <a:ext cx="363990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16">
            <a:extLst>
              <a:ext uri="{FF2B5EF4-FFF2-40B4-BE49-F238E27FC236}">
                <a16:creationId xmlns:a16="http://schemas.microsoft.com/office/drawing/2014/main" id="{14E812A0-BDFC-CCD1-7A80-F12359DC4935}"/>
              </a:ext>
            </a:extLst>
          </p:cNvPr>
          <p:cNvSpPr/>
          <p:nvPr/>
        </p:nvSpPr>
        <p:spPr>
          <a:xfrm>
            <a:off x="4316725" y="4732938"/>
            <a:ext cx="363990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365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49"/>
            <a:ext cx="1930131" cy="158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3-1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" name="Google Shape;355;p33">
            <a:extLst>
              <a:ext uri="{FF2B5EF4-FFF2-40B4-BE49-F238E27FC236}">
                <a16:creationId xmlns:a16="http://schemas.microsoft.com/office/drawing/2014/main" id="{9830DC38-1AF0-845A-2B35-0A9A68DC4669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4" name="Google Shape;331;p31">
            <a:extLst>
              <a:ext uri="{FF2B5EF4-FFF2-40B4-BE49-F238E27FC236}">
                <a16:creationId xmlns:a16="http://schemas.microsoft.com/office/drawing/2014/main" id="{E065CF36-ACAE-A97F-4928-485A5FBF6AD1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이미지 저장</a:t>
            </a:r>
            <a:endParaRPr sz="800" b="1" dirty="0">
              <a:solidFill>
                <a:schemeClr val="dk2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BE418F-A067-D5C7-5193-F1F83A31E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312" y="2298656"/>
            <a:ext cx="4109375" cy="26030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03EC8E3-8283-6EAC-905D-43DF2136FD24}"/>
              </a:ext>
            </a:extLst>
          </p:cNvPr>
          <p:cNvSpPr/>
          <p:nvPr/>
        </p:nvSpPr>
        <p:spPr>
          <a:xfrm>
            <a:off x="2724758" y="1274433"/>
            <a:ext cx="1772385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imwrite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F0462-2333-EDB6-F07F-2C5B8DF1C6CC}"/>
              </a:ext>
            </a:extLst>
          </p:cNvPr>
          <p:cNvSpPr txBox="1"/>
          <p:nvPr/>
        </p:nvSpPr>
        <p:spPr>
          <a:xfrm>
            <a:off x="2404646" y="1668626"/>
            <a:ext cx="3609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이미지를 직접 파일로 저장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73A3BB2-4A0E-8FCD-7129-624A07DB927B}"/>
              </a:ext>
            </a:extLst>
          </p:cNvPr>
          <p:cNvSpPr/>
          <p:nvPr/>
        </p:nvSpPr>
        <p:spPr>
          <a:xfrm>
            <a:off x="6430849" y="1274432"/>
            <a:ext cx="1772385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imencode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6EFCF-CF6F-19AF-7E69-D395E513C809}"/>
              </a:ext>
            </a:extLst>
          </p:cNvPr>
          <p:cNvSpPr txBox="1"/>
          <p:nvPr/>
        </p:nvSpPr>
        <p:spPr>
          <a:xfrm>
            <a:off x="6130700" y="1668626"/>
            <a:ext cx="2698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이미지를 메모리 버퍼에 저장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2B26488-68B3-D400-C489-14EB989B3EEF}"/>
              </a:ext>
            </a:extLst>
          </p:cNvPr>
          <p:cNvCxnSpPr/>
          <p:nvPr/>
        </p:nvCxnSpPr>
        <p:spPr>
          <a:xfrm>
            <a:off x="4260273" y="4211782"/>
            <a:ext cx="261158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E746DDC-F526-FA42-487C-0759FC71C241}"/>
              </a:ext>
            </a:extLst>
          </p:cNvPr>
          <p:cNvCxnSpPr/>
          <p:nvPr/>
        </p:nvCxnSpPr>
        <p:spPr>
          <a:xfrm>
            <a:off x="4209200" y="3408218"/>
            <a:ext cx="261158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F6F22D-D797-6B6D-0AE5-4F5FDEF81CBB}"/>
              </a:ext>
            </a:extLst>
          </p:cNvPr>
          <p:cNvCxnSpPr>
            <a:cxnSpLocks/>
          </p:cNvCxnSpPr>
          <p:nvPr/>
        </p:nvCxnSpPr>
        <p:spPr>
          <a:xfrm>
            <a:off x="4712886" y="4412673"/>
            <a:ext cx="215896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B249F4-119C-CB06-DEF8-F85EA9AA069B}"/>
              </a:ext>
            </a:extLst>
          </p:cNvPr>
          <p:cNvSpPr txBox="1"/>
          <p:nvPr/>
        </p:nvSpPr>
        <p:spPr>
          <a:xfrm>
            <a:off x="6820782" y="3254329"/>
            <a:ext cx="2240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로컬에 바로 저장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B8C8A-5498-3041-6F69-9D910016DF45}"/>
              </a:ext>
            </a:extLst>
          </p:cNvPr>
          <p:cNvSpPr txBox="1"/>
          <p:nvPr/>
        </p:nvSpPr>
        <p:spPr>
          <a:xfrm>
            <a:off x="6810389" y="4073282"/>
            <a:ext cx="2438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인코딩 이미지를 바이트로 변환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0DFF62-4945-6FB4-F70E-38A2B3057D86}"/>
              </a:ext>
            </a:extLst>
          </p:cNvPr>
          <p:cNvSpPr txBox="1"/>
          <p:nvPr/>
        </p:nvSpPr>
        <p:spPr>
          <a:xfrm>
            <a:off x="6820782" y="4279765"/>
            <a:ext cx="2240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데이터 </a:t>
            </a:r>
            <a:r>
              <a:rPr lang="en-US" altLang="ko-KR" sz="1200" dirty="0">
                <a:latin typeface="+mj-ea"/>
                <a:ea typeface="+mj-ea"/>
              </a:rPr>
              <a:t>DB</a:t>
            </a:r>
            <a:r>
              <a:rPr lang="ko-KR" altLang="en-US" sz="1200" dirty="0">
                <a:latin typeface="+mj-ea"/>
                <a:ea typeface="+mj-ea"/>
              </a:rPr>
              <a:t>로 전송</a:t>
            </a:r>
          </a:p>
        </p:txBody>
      </p:sp>
    </p:spTree>
    <p:extLst>
      <p:ext uri="{BB962C8B-B14F-4D97-AF65-F5344CB8AC3E}">
        <p14:creationId xmlns:p14="http://schemas.microsoft.com/office/powerpoint/2010/main" val="4179682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49"/>
            <a:ext cx="1930131" cy="158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3-1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" name="Google Shape;355;p33">
            <a:extLst>
              <a:ext uri="{FF2B5EF4-FFF2-40B4-BE49-F238E27FC236}">
                <a16:creationId xmlns:a16="http://schemas.microsoft.com/office/drawing/2014/main" id="{9830DC38-1AF0-845A-2B35-0A9A68DC4669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4" name="Google Shape;331;p31">
            <a:extLst>
              <a:ext uri="{FF2B5EF4-FFF2-40B4-BE49-F238E27FC236}">
                <a16:creationId xmlns:a16="http://schemas.microsoft.com/office/drawing/2014/main" id="{E065CF36-ACAE-A97F-4928-485A5FBF6AD1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이미지 전송</a:t>
            </a:r>
            <a:endParaRPr sz="800" b="1" dirty="0">
              <a:solidFill>
                <a:schemeClr val="dk2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27744ED-1CF8-C3E7-43A2-66DE5697A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237" y="2826326"/>
            <a:ext cx="5649995" cy="15332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B2D4A1-B3E7-68B2-B1C5-1C5304B5BC4E}"/>
              </a:ext>
            </a:extLst>
          </p:cNvPr>
          <p:cNvSpPr/>
          <p:nvPr/>
        </p:nvSpPr>
        <p:spPr>
          <a:xfrm>
            <a:off x="4398362" y="3525233"/>
            <a:ext cx="4032870" cy="13929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943D9C-6F99-C0DD-BA16-91CA101E3087}"/>
              </a:ext>
            </a:extLst>
          </p:cNvPr>
          <p:cNvSpPr/>
          <p:nvPr/>
        </p:nvSpPr>
        <p:spPr>
          <a:xfrm>
            <a:off x="3345416" y="3719197"/>
            <a:ext cx="935639" cy="13929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2133D4-EE50-5E85-BAA6-1372FD910DE3}"/>
              </a:ext>
            </a:extLst>
          </p:cNvPr>
          <p:cNvSpPr txBox="1"/>
          <p:nvPr/>
        </p:nvSpPr>
        <p:spPr>
          <a:xfrm>
            <a:off x="2781237" y="1738209"/>
            <a:ext cx="5434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capture_images</a:t>
            </a:r>
            <a:r>
              <a:rPr lang="en-US" altLang="ko-KR" dirty="0">
                <a:latin typeface="+mj-ea"/>
                <a:ea typeface="+mj-ea"/>
              </a:rPr>
              <a:t> DB </a:t>
            </a:r>
            <a:r>
              <a:rPr lang="ko-KR" altLang="en-US" dirty="0">
                <a:latin typeface="+mj-ea"/>
                <a:ea typeface="+mj-ea"/>
              </a:rPr>
              <a:t>에 업로드시간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파일 이름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이미지 전송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전송 결과를 저장 </a:t>
            </a:r>
            <a:r>
              <a:rPr lang="en-US" altLang="ko-KR" dirty="0">
                <a:latin typeface="+mj-ea"/>
                <a:ea typeface="+mj-ea"/>
              </a:rPr>
              <a:t>(commit)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175" y="740103"/>
            <a:ext cx="800212" cy="7335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190" y="770553"/>
            <a:ext cx="857370" cy="8287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978" y="998971"/>
            <a:ext cx="577553" cy="3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74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159850" y="80550"/>
            <a:ext cx="38922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66" name="Google Shape;66;p14"/>
          <p:cNvCxnSpPr/>
          <p:nvPr/>
        </p:nvCxnSpPr>
        <p:spPr>
          <a:xfrm>
            <a:off x="261650" y="463525"/>
            <a:ext cx="856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" name="Google Shape;67;p14"/>
          <p:cNvGrpSpPr/>
          <p:nvPr/>
        </p:nvGrpSpPr>
        <p:grpSpPr>
          <a:xfrm>
            <a:off x="-49475" y="1778584"/>
            <a:ext cx="3697800" cy="803625"/>
            <a:chOff x="154600" y="1654750"/>
            <a:chExt cx="3697800" cy="803625"/>
          </a:xfrm>
        </p:grpSpPr>
        <p:sp>
          <p:nvSpPr>
            <p:cNvPr id="68" name="Google Shape;68;p14"/>
            <p:cNvSpPr txBox="1"/>
            <p:nvPr/>
          </p:nvSpPr>
          <p:spPr>
            <a:xfrm>
              <a:off x="154600" y="1654750"/>
              <a:ext cx="3697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b="1">
                  <a:solidFill>
                    <a:srgbClr val="434343"/>
                  </a:solidFill>
                </a:rPr>
                <a:t>CONTENTS</a:t>
              </a:r>
              <a:endParaRPr sz="4000" b="1">
                <a:solidFill>
                  <a:srgbClr val="434343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1">
                <a:solidFill>
                  <a:srgbClr val="434343"/>
                </a:solidFill>
              </a:endParaRPr>
            </a:p>
          </p:txBody>
        </p:sp>
        <p:cxnSp>
          <p:nvCxnSpPr>
            <p:cNvPr id="69" name="Google Shape;69;p14"/>
            <p:cNvCxnSpPr/>
            <p:nvPr/>
          </p:nvCxnSpPr>
          <p:spPr>
            <a:xfrm>
              <a:off x="605525" y="2458375"/>
              <a:ext cx="2870700" cy="0"/>
            </a:xfrm>
            <a:prstGeom prst="straightConnector1">
              <a:avLst/>
            </a:prstGeom>
            <a:noFill/>
            <a:ln w="19050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0" name="Google Shape;70;p14"/>
          <p:cNvCxnSpPr/>
          <p:nvPr/>
        </p:nvCxnSpPr>
        <p:spPr>
          <a:xfrm>
            <a:off x="3573525" y="717700"/>
            <a:ext cx="0" cy="40746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 txBox="1"/>
          <p:nvPr/>
        </p:nvSpPr>
        <p:spPr>
          <a:xfrm>
            <a:off x="3574121" y="918804"/>
            <a:ext cx="21906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accent5"/>
                </a:solidFill>
              </a:rPr>
              <a:t>01 프로젝트 개요</a:t>
            </a:r>
            <a:endParaRPr sz="2000" b="1" dirty="0">
              <a:solidFill>
                <a:schemeClr val="accent5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208518" y="913411"/>
            <a:ext cx="2318003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accent5"/>
                </a:solidFill>
              </a:rPr>
              <a:t>03 </a:t>
            </a:r>
            <a:r>
              <a:rPr lang="ko-KR" altLang="en-US" sz="2000" b="1" dirty="0">
                <a:solidFill>
                  <a:schemeClr val="accent5"/>
                </a:solidFill>
              </a:rPr>
              <a:t>핵심 기능 소개</a:t>
            </a:r>
            <a:endParaRPr sz="2000" b="1" dirty="0">
              <a:solidFill>
                <a:schemeClr val="accent5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574121" y="3318929"/>
            <a:ext cx="2492313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accent5"/>
                </a:solidFill>
              </a:rPr>
              <a:t>02 </a:t>
            </a:r>
            <a:r>
              <a:rPr lang="ko-KR" altLang="en-US" sz="2000" b="1" dirty="0">
                <a:solidFill>
                  <a:schemeClr val="accent5"/>
                </a:solidFill>
              </a:rPr>
              <a:t>시스템 아키텍처</a:t>
            </a:r>
            <a:endParaRPr sz="2000" b="1" dirty="0">
              <a:solidFill>
                <a:schemeClr val="accent5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432821" y="3318929"/>
            <a:ext cx="21906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accent5"/>
                </a:solidFill>
              </a:rPr>
              <a:t>04 </a:t>
            </a:r>
            <a:r>
              <a:rPr lang="ko-KR" altLang="en-US" sz="2000" b="1" dirty="0">
                <a:solidFill>
                  <a:schemeClr val="accent5"/>
                </a:solidFill>
              </a:rPr>
              <a:t>개선 프로세스</a:t>
            </a:r>
            <a:endParaRPr sz="2000" b="1" dirty="0">
              <a:solidFill>
                <a:schemeClr val="accent5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886493" y="1288084"/>
            <a:ext cx="1442552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dk2"/>
                </a:solidFill>
              </a:rPr>
              <a:t>1-1</a:t>
            </a:r>
            <a:r>
              <a:rPr lang="ko-KR" altLang="en-US" sz="1200" b="1" dirty="0">
                <a:solidFill>
                  <a:schemeClr val="dk2"/>
                </a:solidFill>
              </a:rPr>
              <a:t>개발 취지</a:t>
            </a:r>
            <a:r>
              <a:rPr lang="en-US" altLang="ko-KR" sz="1200" b="1" dirty="0">
                <a:solidFill>
                  <a:schemeClr val="dk2"/>
                </a:solidFill>
              </a:rPr>
              <a:t>/</a:t>
            </a:r>
            <a:r>
              <a:rPr lang="ko-KR" altLang="en-US" sz="1200" b="1" dirty="0">
                <a:solidFill>
                  <a:schemeClr val="dk2"/>
                </a:solidFill>
              </a:rPr>
              <a:t>목표</a:t>
            </a:r>
            <a:endParaRPr sz="1200" b="1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 dirty="0">
                <a:solidFill>
                  <a:schemeClr val="dk2"/>
                </a:solidFill>
              </a:rPr>
              <a:t>1-2 </a:t>
            </a:r>
            <a:r>
              <a:rPr lang="ko-KR" altLang="en-US" sz="1200" b="1" dirty="0">
                <a:solidFill>
                  <a:schemeClr val="dk2"/>
                </a:solidFill>
              </a:rPr>
              <a:t>개발 담당</a:t>
            </a:r>
            <a:endParaRPr lang="en-US" altLang="ko-KR" sz="1200" b="1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dk2"/>
                </a:solidFill>
              </a:rPr>
              <a:t>1-3 </a:t>
            </a:r>
            <a:r>
              <a:rPr lang="ko-KR" altLang="en-US" sz="1200" b="1" dirty="0">
                <a:solidFill>
                  <a:schemeClr val="dk2"/>
                </a:solidFill>
              </a:rPr>
              <a:t>개발 일정</a:t>
            </a:r>
            <a:endParaRPr sz="12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3881278" y="3698158"/>
            <a:ext cx="1707600" cy="8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dk2"/>
                </a:solidFill>
              </a:rPr>
              <a:t>2-1 </a:t>
            </a:r>
            <a:r>
              <a:rPr lang="ko-KR" altLang="en-US" sz="1200" b="1" dirty="0">
                <a:solidFill>
                  <a:schemeClr val="dk2"/>
                </a:solidFill>
              </a:rPr>
              <a:t>구성도</a:t>
            </a:r>
            <a:endParaRPr sz="1200" b="1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dk2"/>
                </a:solidFill>
              </a:rPr>
              <a:t>2-2 </a:t>
            </a:r>
            <a:r>
              <a:rPr lang="ko-KR" altLang="en-US" sz="1200" b="1" dirty="0">
                <a:solidFill>
                  <a:schemeClr val="dk2"/>
                </a:solidFill>
              </a:rPr>
              <a:t>개발 환경</a:t>
            </a:r>
            <a:endParaRPr lang="en-US" altLang="ko-KR" sz="1200" b="1" dirty="0">
              <a:solidFill>
                <a:schemeClr val="dk2"/>
              </a:solidFill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6612995" y="3698158"/>
            <a:ext cx="1707600" cy="8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dk2"/>
                </a:solidFill>
              </a:rPr>
              <a:t>4-1 </a:t>
            </a:r>
            <a:r>
              <a:rPr lang="ko-KR" altLang="en-US" sz="1200" b="1" dirty="0">
                <a:solidFill>
                  <a:schemeClr val="dk2"/>
                </a:solidFill>
              </a:rPr>
              <a:t>개선</a:t>
            </a:r>
            <a:r>
              <a:rPr lang="en-US" altLang="ko-KR" sz="1200" b="1" dirty="0">
                <a:solidFill>
                  <a:schemeClr val="dk2"/>
                </a:solidFill>
              </a:rPr>
              <a:t> / </a:t>
            </a:r>
            <a:r>
              <a:rPr lang="ko-KR" altLang="en-US" sz="1200" b="1" dirty="0">
                <a:solidFill>
                  <a:schemeClr val="dk2"/>
                </a:solidFill>
              </a:rPr>
              <a:t>확장 가능성</a:t>
            </a:r>
            <a:endParaRPr lang="en-US" altLang="ko-KR" sz="1200" b="1" dirty="0">
              <a:solidFill>
                <a:schemeClr val="dk2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2"/>
                </a:solidFill>
              </a:rPr>
              <a:t>4-2 </a:t>
            </a:r>
            <a:r>
              <a:rPr lang="ko-KR" altLang="en-US" sz="1200" b="1" dirty="0">
                <a:solidFill>
                  <a:schemeClr val="dk2"/>
                </a:solidFill>
              </a:rPr>
              <a:t>느낀 점</a:t>
            </a:r>
            <a:endParaRPr sz="1200" b="1" dirty="0">
              <a:solidFill>
                <a:schemeClr val="dk2"/>
              </a:solidFill>
            </a:endParaRPr>
          </a:p>
        </p:txBody>
      </p:sp>
      <p:sp>
        <p:nvSpPr>
          <p:cNvPr id="2" name="Google Shape;77;p14">
            <a:extLst>
              <a:ext uri="{FF2B5EF4-FFF2-40B4-BE49-F238E27FC236}">
                <a16:creationId xmlns:a16="http://schemas.microsoft.com/office/drawing/2014/main" id="{7ED63C60-369D-7188-0288-AFDC0B26C948}"/>
              </a:ext>
            </a:extLst>
          </p:cNvPr>
          <p:cNvSpPr txBox="1"/>
          <p:nvPr/>
        </p:nvSpPr>
        <p:spPr>
          <a:xfrm>
            <a:off x="6612995" y="1256765"/>
            <a:ext cx="2119451" cy="1644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dk2"/>
                </a:solidFill>
              </a:rPr>
              <a:t>3-1 </a:t>
            </a:r>
            <a:r>
              <a:rPr lang="ko-KR" altLang="en-US" sz="1200" b="1" dirty="0">
                <a:solidFill>
                  <a:schemeClr val="dk2"/>
                </a:solidFill>
              </a:rPr>
              <a:t>사물 감지 기능</a:t>
            </a:r>
            <a:endParaRPr lang="en-US" altLang="ko-KR" sz="500" b="1" dirty="0">
              <a:solidFill>
                <a:schemeClr val="dk2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dk2"/>
                </a:solidFill>
              </a:rPr>
              <a:t>      이미지 전송</a:t>
            </a:r>
            <a:endParaRPr lang="en-US" altLang="ko-KR" sz="500" b="1" dirty="0">
              <a:solidFill>
                <a:schemeClr val="dk2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dk2"/>
                </a:solidFill>
              </a:rPr>
              <a:t>      WEB / DB </a:t>
            </a:r>
            <a:r>
              <a:rPr lang="ko-KR" altLang="en-US" sz="1200" b="1" dirty="0">
                <a:solidFill>
                  <a:schemeClr val="dk2"/>
                </a:solidFill>
              </a:rPr>
              <a:t>구축</a:t>
            </a:r>
            <a:endParaRPr lang="en-US" altLang="ko" sz="500" b="1" dirty="0">
              <a:solidFill>
                <a:schemeClr val="dk2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2"/>
                </a:solidFill>
              </a:rPr>
              <a:t>3-2 </a:t>
            </a:r>
            <a:r>
              <a:rPr lang="ko-KR" altLang="en-US" sz="1200" b="1" dirty="0" err="1">
                <a:solidFill>
                  <a:schemeClr val="dk2"/>
                </a:solidFill>
              </a:rPr>
              <a:t>마스킹</a:t>
            </a:r>
            <a:r>
              <a:rPr lang="ko-KR" altLang="en-US" sz="1200" b="1" dirty="0">
                <a:solidFill>
                  <a:schemeClr val="dk2"/>
                </a:solidFill>
              </a:rPr>
              <a:t> 처리</a:t>
            </a:r>
            <a:endParaRPr lang="en-US" altLang="ko-KR" sz="500" b="1" dirty="0">
              <a:solidFill>
                <a:schemeClr val="dk2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2"/>
                </a:solidFill>
              </a:rPr>
              <a:t>3-3 </a:t>
            </a:r>
            <a:r>
              <a:rPr lang="ko-KR" altLang="en-US" sz="1200" b="1" dirty="0">
                <a:solidFill>
                  <a:schemeClr val="dk2"/>
                </a:solidFill>
              </a:rPr>
              <a:t>신규 이미지 생성</a:t>
            </a:r>
            <a:endParaRPr lang="en-US" altLang="ko-KR" sz="500" b="1" dirty="0">
              <a:solidFill>
                <a:schemeClr val="dk2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dk2"/>
                </a:solidFill>
              </a:rPr>
              <a:t>      내게 카톡 전송</a:t>
            </a:r>
            <a:endParaRPr sz="800" b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49"/>
            <a:ext cx="1930131" cy="158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3-1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" name="Google Shape;355;p33">
            <a:extLst>
              <a:ext uri="{FF2B5EF4-FFF2-40B4-BE49-F238E27FC236}">
                <a16:creationId xmlns:a16="http://schemas.microsoft.com/office/drawing/2014/main" id="{9830DC38-1AF0-845A-2B35-0A9A68DC4669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4" name="Google Shape;331;p31">
            <a:extLst>
              <a:ext uri="{FF2B5EF4-FFF2-40B4-BE49-F238E27FC236}">
                <a16:creationId xmlns:a16="http://schemas.microsoft.com/office/drawing/2014/main" id="{E065CF36-ACAE-A97F-4928-485A5FBF6AD1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이미지 전송</a:t>
            </a:r>
            <a:endParaRPr sz="800" b="1" dirty="0">
              <a:solidFill>
                <a:schemeClr val="dk2"/>
              </a:solidFill>
            </a:endParaRPr>
          </a:p>
        </p:txBody>
      </p:sp>
      <p:pic>
        <p:nvPicPr>
          <p:cNvPr id="5" name="2024-09-05 10-27-31">
            <a:hlinkClick r:id="" action="ppaction://media"/>
            <a:extLst>
              <a:ext uri="{FF2B5EF4-FFF2-40B4-BE49-F238E27FC236}">
                <a16:creationId xmlns:a16="http://schemas.microsoft.com/office/drawing/2014/main" id="{F8538A16-AA77-5DD3-B1DA-F620B5263D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53822" y="1188102"/>
            <a:ext cx="6220082" cy="34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6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38747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49"/>
            <a:ext cx="1930131" cy="158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3-1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" name="Google Shape;355;p33">
            <a:extLst>
              <a:ext uri="{FF2B5EF4-FFF2-40B4-BE49-F238E27FC236}">
                <a16:creationId xmlns:a16="http://schemas.microsoft.com/office/drawing/2014/main" id="{9830DC38-1AF0-845A-2B35-0A9A68DC4669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4" name="Google Shape;331;p31">
            <a:extLst>
              <a:ext uri="{FF2B5EF4-FFF2-40B4-BE49-F238E27FC236}">
                <a16:creationId xmlns:a16="http://schemas.microsoft.com/office/drawing/2014/main" id="{E065CF36-ACAE-A97F-4928-485A5FBF6AD1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dk1"/>
                </a:solidFill>
              </a:rPr>
              <a:t>코드 설명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8A29A7-CD0C-F62D-8D3F-E9AF8553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930" y="2173913"/>
            <a:ext cx="1385550" cy="13048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Google Shape;391;p36">
            <a:extLst>
              <a:ext uri="{FF2B5EF4-FFF2-40B4-BE49-F238E27FC236}">
                <a16:creationId xmlns:a16="http://schemas.microsoft.com/office/drawing/2014/main" id="{2D31BCCF-64EF-8BA5-018F-E56201E832C5}"/>
              </a:ext>
            </a:extLst>
          </p:cNvPr>
          <p:cNvSpPr txBox="1"/>
          <p:nvPr/>
        </p:nvSpPr>
        <p:spPr>
          <a:xfrm>
            <a:off x="2396179" y="1051145"/>
            <a:ext cx="1146685" cy="3717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-KR" altLang="en-US" sz="1200" dirty="0">
                <a:solidFill>
                  <a:schemeClr val="dk2"/>
                </a:solidFill>
              </a:rPr>
              <a:t>순서도</a:t>
            </a:r>
            <a:endParaRPr lang="en-US" sz="1200" dirty="0">
              <a:solidFill>
                <a:schemeClr val="dk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endParaRPr sz="1200" dirty="0">
              <a:solidFill>
                <a:schemeClr val="dk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endParaRPr sz="1200" dirty="0">
              <a:solidFill>
                <a:schemeClr val="dk2"/>
              </a:solidFill>
            </a:endParaRPr>
          </a:p>
        </p:txBody>
      </p:sp>
      <p:pic>
        <p:nvPicPr>
          <p:cNvPr id="3074" name="Picture 2" descr="윈도우10 내컴퓨터 아이콘 바탕화면에 표시하기 : 네이버 블로그">
            <a:extLst>
              <a:ext uri="{FF2B5EF4-FFF2-40B4-BE49-F238E27FC236}">
                <a16:creationId xmlns:a16="http://schemas.microsoft.com/office/drawing/2014/main" id="{7BB575B3-8A9B-A5A3-E7CF-A2023A2AB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62" y="1266924"/>
            <a:ext cx="1385547" cy="13048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riaDB · GitHub">
            <a:extLst>
              <a:ext uri="{FF2B5EF4-FFF2-40B4-BE49-F238E27FC236}">
                <a16:creationId xmlns:a16="http://schemas.microsoft.com/office/drawing/2014/main" id="{04C0456D-F01A-8FDC-712B-77DBBFD7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62" y="3068176"/>
            <a:ext cx="1385547" cy="130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7FBD91-E293-5E2F-C60B-FD4D0282A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1991" y="3126922"/>
            <a:ext cx="2277709" cy="11873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9306D2B-F364-397D-5254-3B95BBF5278D}"/>
              </a:ext>
            </a:extLst>
          </p:cNvPr>
          <p:cNvCxnSpPr>
            <a:stCxn id="5" idx="3"/>
            <a:endCxn id="3074" idx="1"/>
          </p:cNvCxnSpPr>
          <p:nvPr/>
        </p:nvCxnSpPr>
        <p:spPr>
          <a:xfrm flipV="1">
            <a:off x="3901480" y="1919337"/>
            <a:ext cx="732482" cy="9069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B91FE2B-540B-B4FE-13C7-FDBDA15ED37F}"/>
              </a:ext>
            </a:extLst>
          </p:cNvPr>
          <p:cNvCxnSpPr>
            <a:stCxn id="5" idx="3"/>
            <a:endCxn id="3076" idx="1"/>
          </p:cNvCxnSpPr>
          <p:nvPr/>
        </p:nvCxnSpPr>
        <p:spPr>
          <a:xfrm>
            <a:off x="3901480" y="2826326"/>
            <a:ext cx="732482" cy="8942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0C9E269-BC00-5317-1DA1-FC60CAEC09D1}"/>
              </a:ext>
            </a:extLst>
          </p:cNvPr>
          <p:cNvCxnSpPr>
            <a:cxnSpLocks/>
            <a:stCxn id="3076" idx="3"/>
            <a:endCxn id="8" idx="1"/>
          </p:cNvCxnSpPr>
          <p:nvPr/>
        </p:nvCxnSpPr>
        <p:spPr>
          <a:xfrm flipV="1">
            <a:off x="6019509" y="3720589"/>
            <a:ext cx="73248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084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49"/>
            <a:ext cx="1930131" cy="158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3-1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" name="Google Shape;355;p33">
            <a:extLst>
              <a:ext uri="{FF2B5EF4-FFF2-40B4-BE49-F238E27FC236}">
                <a16:creationId xmlns:a16="http://schemas.microsoft.com/office/drawing/2014/main" id="{9830DC38-1AF0-845A-2B35-0A9A68DC4669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4" name="Google Shape;331;p31">
            <a:extLst>
              <a:ext uri="{FF2B5EF4-FFF2-40B4-BE49-F238E27FC236}">
                <a16:creationId xmlns:a16="http://schemas.microsoft.com/office/drawing/2014/main" id="{E065CF36-ACAE-A97F-4928-485A5FBF6AD1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이미지 전송</a:t>
            </a:r>
            <a:endParaRPr sz="800" b="1" dirty="0">
              <a:solidFill>
                <a:schemeClr val="dk2"/>
              </a:solidFill>
            </a:endParaRPr>
          </a:p>
        </p:txBody>
      </p:sp>
      <p:pic>
        <p:nvPicPr>
          <p:cNvPr id="7" name="그림 6" descr="실내, 텍스트, 사람, 컴퓨터이(가) 표시된 사진&#10;&#10;자동 생성된 설명">
            <a:extLst>
              <a:ext uri="{FF2B5EF4-FFF2-40B4-BE49-F238E27FC236}">
                <a16:creationId xmlns:a16="http://schemas.microsoft.com/office/drawing/2014/main" id="{6A990525-1E44-35C0-4464-5895F9C3D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02" y="1106348"/>
            <a:ext cx="2401454" cy="18010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 descr="사람, 실내, 컴퓨터, 의류이(가) 표시된 사진&#10;&#10;자동 생성된 설명">
            <a:extLst>
              <a:ext uri="{FF2B5EF4-FFF2-40B4-BE49-F238E27FC236}">
                <a16:creationId xmlns:a16="http://schemas.microsoft.com/office/drawing/2014/main" id="{2A221D74-42A2-24CF-0A44-B5C93D61F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544" y="1132291"/>
            <a:ext cx="2401456" cy="18010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802748-4B38-D9DA-D4B6-F69DC3222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667" y="3041212"/>
            <a:ext cx="3224215" cy="19399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675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50"/>
            <a:ext cx="1948393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/ DB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" name="Google Shape;355;p33">
            <a:extLst>
              <a:ext uri="{FF2B5EF4-FFF2-40B4-BE49-F238E27FC236}">
                <a16:creationId xmlns:a16="http://schemas.microsoft.com/office/drawing/2014/main" id="{0B9A9B6D-8F27-252D-9D31-9C9A81F9DF0A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4" name="Google Shape;331;p31">
            <a:extLst>
              <a:ext uri="{FF2B5EF4-FFF2-40B4-BE49-F238E27FC236}">
                <a16:creationId xmlns:a16="http://schemas.microsoft.com/office/drawing/2014/main" id="{4CB74447-2692-332D-3728-2C553D64F0F9}"/>
              </a:ext>
            </a:extLst>
          </p:cNvPr>
          <p:cNvSpPr txBox="1"/>
          <p:nvPr/>
        </p:nvSpPr>
        <p:spPr>
          <a:xfrm>
            <a:off x="2504475" y="607425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>
                <a:solidFill>
                  <a:schemeClr val="dk1"/>
                </a:solidFill>
              </a:rPr>
              <a:t>APM </a:t>
            </a:r>
            <a:r>
              <a:rPr lang="ko-KR" altLang="en-US" sz="2000" dirty="0">
                <a:solidFill>
                  <a:schemeClr val="dk1"/>
                </a:solidFill>
              </a:rPr>
              <a:t>서버</a:t>
            </a:r>
            <a:endParaRPr sz="800" dirty="0">
              <a:solidFill>
                <a:schemeClr val="dk2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F696EE-B042-4F9A-0AAB-5C7351A56D04}"/>
              </a:ext>
            </a:extLst>
          </p:cNvPr>
          <p:cNvSpPr/>
          <p:nvPr/>
        </p:nvSpPr>
        <p:spPr>
          <a:xfrm>
            <a:off x="2578787" y="1295399"/>
            <a:ext cx="1323107" cy="3532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Apache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F9F6D53-96CA-A88B-D09D-4D7F2DDC7106}"/>
              </a:ext>
            </a:extLst>
          </p:cNvPr>
          <p:cNvSpPr/>
          <p:nvPr/>
        </p:nvSpPr>
        <p:spPr>
          <a:xfrm>
            <a:off x="4853175" y="1295399"/>
            <a:ext cx="1323107" cy="3532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PHP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3F4D25-C22C-C005-3AD3-31A3B0A6F7F3}"/>
              </a:ext>
            </a:extLst>
          </p:cNvPr>
          <p:cNvSpPr/>
          <p:nvPr/>
        </p:nvSpPr>
        <p:spPr>
          <a:xfrm>
            <a:off x="7127563" y="1302325"/>
            <a:ext cx="1323107" cy="3532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MariaDB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7A83724-5A66-1C20-CFE0-F4B1C27CF35A}"/>
              </a:ext>
            </a:extLst>
          </p:cNvPr>
          <p:cNvSpPr/>
          <p:nvPr/>
        </p:nvSpPr>
        <p:spPr>
          <a:xfrm>
            <a:off x="2577429" y="1985000"/>
            <a:ext cx="1323107" cy="3532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httpd.service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B5C3EC-82EB-BA69-DE0B-D2AC730C828D}"/>
              </a:ext>
            </a:extLst>
          </p:cNvPr>
          <p:cNvSpPr/>
          <p:nvPr/>
        </p:nvSpPr>
        <p:spPr>
          <a:xfrm>
            <a:off x="2577428" y="2674601"/>
            <a:ext cx="1323107" cy="3532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localhost:80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042463-7D56-6B91-1A64-923AFB7DB54A}"/>
              </a:ext>
            </a:extLst>
          </p:cNvPr>
          <p:cNvSpPr/>
          <p:nvPr/>
        </p:nvSpPr>
        <p:spPr>
          <a:xfrm>
            <a:off x="4853174" y="1985000"/>
            <a:ext cx="1323107" cy="3532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index.php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578E803-64A5-6D9C-5443-628DEB1CF9CE}"/>
              </a:ext>
            </a:extLst>
          </p:cNvPr>
          <p:cNvSpPr/>
          <p:nvPr/>
        </p:nvSpPr>
        <p:spPr>
          <a:xfrm>
            <a:off x="4853173" y="2674601"/>
            <a:ext cx="1323107" cy="3532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detect.php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A798D9-1E40-F730-4667-AF5ED5310D4A}"/>
              </a:ext>
            </a:extLst>
          </p:cNvPr>
          <p:cNvSpPr/>
          <p:nvPr/>
        </p:nvSpPr>
        <p:spPr>
          <a:xfrm>
            <a:off x="4853172" y="3364202"/>
            <a:ext cx="1323107" cy="3532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view_image.php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DE4D896-1DCF-D826-7989-E67E75DB8629}"/>
              </a:ext>
            </a:extLst>
          </p:cNvPr>
          <p:cNvSpPr/>
          <p:nvPr/>
        </p:nvSpPr>
        <p:spPr>
          <a:xfrm>
            <a:off x="7127563" y="1974946"/>
            <a:ext cx="1323107" cy="3532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0C0F03-A2A1-F6A2-D2C0-CA9DB1C880A0}"/>
              </a:ext>
            </a:extLst>
          </p:cNvPr>
          <p:cNvSpPr/>
          <p:nvPr/>
        </p:nvSpPr>
        <p:spPr>
          <a:xfrm>
            <a:off x="7127563" y="2674601"/>
            <a:ext cx="1323107" cy="3532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upload_time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52C038-6739-1CFC-2FF2-EFFFCEF673B8}"/>
              </a:ext>
            </a:extLst>
          </p:cNvPr>
          <p:cNvSpPr/>
          <p:nvPr/>
        </p:nvSpPr>
        <p:spPr>
          <a:xfrm>
            <a:off x="7127562" y="3364201"/>
            <a:ext cx="1323107" cy="3532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filename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AFFAF7-C9A9-5425-0378-A2127DCE8CB6}"/>
              </a:ext>
            </a:extLst>
          </p:cNvPr>
          <p:cNvSpPr/>
          <p:nvPr/>
        </p:nvSpPr>
        <p:spPr>
          <a:xfrm>
            <a:off x="7127561" y="4063856"/>
            <a:ext cx="1323107" cy="35329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image</a:t>
            </a:r>
            <a:endParaRPr lang="ko-KR" altLang="en-US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70FDB15-F4DD-075E-1739-3B70F0F14797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3238983" y="1648690"/>
            <a:ext cx="1358" cy="3363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D86BE61-5F63-D944-6741-6B3BD28616BF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238982" y="2338291"/>
            <a:ext cx="1" cy="3363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67345C1-0AC5-7290-A1CB-A0718B64AE0E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5514727" y="2338291"/>
            <a:ext cx="1" cy="33631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AC6BA57-8C84-51E1-D3C8-05532E7AA526}"/>
              </a:ext>
            </a:extLst>
          </p:cNvPr>
          <p:cNvCxnSpPr>
            <a:cxnSpLocks/>
          </p:cNvCxnSpPr>
          <p:nvPr/>
        </p:nvCxnSpPr>
        <p:spPr>
          <a:xfrm flipH="1">
            <a:off x="5514724" y="3027892"/>
            <a:ext cx="1" cy="33631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5EC35E7-8F4A-BC5C-0146-319D834EA092}"/>
              </a:ext>
            </a:extLst>
          </p:cNvPr>
          <p:cNvCxnSpPr>
            <a:stCxn id="6" idx="2"/>
            <a:endCxn id="11" idx="0"/>
          </p:cNvCxnSpPr>
          <p:nvPr/>
        </p:nvCxnSpPr>
        <p:spPr>
          <a:xfrm flipH="1">
            <a:off x="5514728" y="1648690"/>
            <a:ext cx="1" cy="3363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F8DC4C2-ABF3-1D64-9348-4AFAB1707409}"/>
              </a:ext>
            </a:extLst>
          </p:cNvPr>
          <p:cNvCxnSpPr>
            <a:stCxn id="8" idx="2"/>
            <a:endCxn id="16" idx="0"/>
          </p:cNvCxnSpPr>
          <p:nvPr/>
        </p:nvCxnSpPr>
        <p:spPr>
          <a:xfrm>
            <a:off x="7789117" y="1655616"/>
            <a:ext cx="0" cy="31933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20396C9-7190-2F86-85BE-EEDA5E83B7BC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7789117" y="2328237"/>
            <a:ext cx="0" cy="346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3C61546-C4E0-3EE0-3212-79140D60F42E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7789116" y="3027892"/>
            <a:ext cx="1" cy="3363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DD6E6FC-3E00-177C-1A7B-6F41DA62131F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flipH="1">
            <a:off x="7789115" y="3717492"/>
            <a:ext cx="1" cy="346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10" idx="3"/>
            <a:endCxn id="11" idx="1"/>
          </p:cNvCxnSpPr>
          <p:nvPr/>
        </p:nvCxnSpPr>
        <p:spPr>
          <a:xfrm flipV="1">
            <a:off x="3900535" y="2161646"/>
            <a:ext cx="952639" cy="689601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6" idx="1"/>
            <a:endCxn id="14" idx="3"/>
          </p:cNvCxnSpPr>
          <p:nvPr/>
        </p:nvCxnSpPr>
        <p:spPr>
          <a:xfrm rot="10800000" flipV="1">
            <a:off x="6176281" y="2151591"/>
            <a:ext cx="951283" cy="699655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17" idx="1"/>
            <a:endCxn id="14" idx="3"/>
          </p:cNvCxnSpPr>
          <p:nvPr/>
        </p:nvCxnSpPr>
        <p:spPr>
          <a:xfrm rot="10800000">
            <a:off x="6176281" y="2851247"/>
            <a:ext cx="951283" cy="12700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18" idx="1"/>
            <a:endCxn id="14" idx="3"/>
          </p:cNvCxnSpPr>
          <p:nvPr/>
        </p:nvCxnSpPr>
        <p:spPr>
          <a:xfrm rot="10800000">
            <a:off x="6176280" y="2851247"/>
            <a:ext cx="951282" cy="689600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19" idx="1"/>
            <a:endCxn id="14" idx="3"/>
          </p:cNvCxnSpPr>
          <p:nvPr/>
        </p:nvCxnSpPr>
        <p:spPr>
          <a:xfrm rot="10800000">
            <a:off x="6176281" y="2851248"/>
            <a:ext cx="951281" cy="1389255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4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50"/>
            <a:ext cx="1948393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/ DB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" name="Google Shape;355;p33">
            <a:extLst>
              <a:ext uri="{FF2B5EF4-FFF2-40B4-BE49-F238E27FC236}">
                <a16:creationId xmlns:a16="http://schemas.microsoft.com/office/drawing/2014/main" id="{0B9A9B6D-8F27-252D-9D31-9C9A81F9DF0A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4" name="Google Shape;331;p31">
            <a:extLst>
              <a:ext uri="{FF2B5EF4-FFF2-40B4-BE49-F238E27FC236}">
                <a16:creationId xmlns:a16="http://schemas.microsoft.com/office/drawing/2014/main" id="{4CB74447-2692-332D-3728-2C553D64F0F9}"/>
              </a:ext>
            </a:extLst>
          </p:cNvPr>
          <p:cNvSpPr txBox="1"/>
          <p:nvPr/>
        </p:nvSpPr>
        <p:spPr>
          <a:xfrm>
            <a:off x="2504475" y="607425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 err="1">
                <a:solidFill>
                  <a:schemeClr val="dk1"/>
                </a:solidFill>
              </a:rPr>
              <a:t>Index.php</a:t>
            </a:r>
            <a:endParaRPr sz="800" dirty="0">
              <a:solidFill>
                <a:schemeClr val="dk2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2FC949-F73E-B255-392F-0820F8BC0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1" y="2118274"/>
            <a:ext cx="2816202" cy="22924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Google Shape;334;p31">
            <a:extLst>
              <a:ext uri="{FF2B5EF4-FFF2-40B4-BE49-F238E27FC236}">
                <a16:creationId xmlns:a16="http://schemas.microsoft.com/office/drawing/2014/main" id="{4616D00A-127C-B4F2-59AD-7350E227F9F6}"/>
              </a:ext>
            </a:extLst>
          </p:cNvPr>
          <p:cNvSpPr txBox="1"/>
          <p:nvPr/>
        </p:nvSpPr>
        <p:spPr>
          <a:xfrm>
            <a:off x="2504475" y="1129418"/>
            <a:ext cx="5644200" cy="71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US" altLang="ko-KR" sz="1200" dirty="0">
                <a:solidFill>
                  <a:schemeClr val="dk2"/>
                </a:solidFill>
              </a:rPr>
              <a:t>DB</a:t>
            </a:r>
            <a:r>
              <a:rPr lang="ko-KR" altLang="en-US" sz="1200" dirty="0">
                <a:solidFill>
                  <a:schemeClr val="dk2"/>
                </a:solidFill>
              </a:rPr>
              <a:t>테이블에 저장된 데이터 값의 개수를 불러옴</a:t>
            </a:r>
            <a:endParaRPr lang="en-US" altLang="ko-KR" sz="1200" dirty="0">
              <a:solidFill>
                <a:schemeClr val="dk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-KR" altLang="en-US" sz="1200" dirty="0">
                <a:solidFill>
                  <a:schemeClr val="dk2"/>
                </a:solidFill>
              </a:rPr>
              <a:t>개수에 따라 메인 페이지의 건수가 변동됨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E0E8165-96EE-5328-9770-0F3B1DF90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553" y="2115130"/>
            <a:ext cx="2611571" cy="9132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5F6310D-C33A-2A13-A925-B9541B640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2553" y="3483548"/>
            <a:ext cx="2611580" cy="913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FD859A9-9A20-90F0-9F56-BD6269BE845A}"/>
              </a:ext>
            </a:extLst>
          </p:cNvPr>
          <p:cNvSpPr/>
          <p:nvPr/>
        </p:nvSpPr>
        <p:spPr>
          <a:xfrm>
            <a:off x="2682553" y="2500745"/>
            <a:ext cx="1387606" cy="527631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7B1196F-947B-7F46-3871-256E6CA92C1F}"/>
              </a:ext>
            </a:extLst>
          </p:cNvPr>
          <p:cNvSpPr/>
          <p:nvPr/>
        </p:nvSpPr>
        <p:spPr>
          <a:xfrm>
            <a:off x="3493043" y="3940171"/>
            <a:ext cx="909626" cy="135386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4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50"/>
            <a:ext cx="1948393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/ DB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" name="Google Shape;355;p33">
            <a:extLst>
              <a:ext uri="{FF2B5EF4-FFF2-40B4-BE49-F238E27FC236}">
                <a16:creationId xmlns:a16="http://schemas.microsoft.com/office/drawing/2014/main" id="{0B9A9B6D-8F27-252D-9D31-9C9A81F9DF0A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4" name="Google Shape;331;p31">
            <a:extLst>
              <a:ext uri="{FF2B5EF4-FFF2-40B4-BE49-F238E27FC236}">
                <a16:creationId xmlns:a16="http://schemas.microsoft.com/office/drawing/2014/main" id="{4CB74447-2692-332D-3728-2C553D64F0F9}"/>
              </a:ext>
            </a:extLst>
          </p:cNvPr>
          <p:cNvSpPr txBox="1"/>
          <p:nvPr/>
        </p:nvSpPr>
        <p:spPr>
          <a:xfrm>
            <a:off x="2504475" y="463525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 err="1">
                <a:solidFill>
                  <a:schemeClr val="dk1"/>
                </a:solidFill>
              </a:rPr>
              <a:t>detect.php</a:t>
            </a:r>
            <a:endParaRPr sz="800" dirty="0">
              <a:solidFill>
                <a:schemeClr val="dk2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861362" y="1067949"/>
            <a:ext cx="5610825" cy="3954917"/>
            <a:chOff x="2504475" y="1195200"/>
            <a:chExt cx="6212872" cy="437928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AA5ABAC-4083-4B5A-35CC-C8C618EC2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4475" y="2025510"/>
              <a:ext cx="6212872" cy="35489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5D2088F-E3CF-EBD8-54C3-42B151EC5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4475" y="1195200"/>
              <a:ext cx="6212872" cy="83031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B0B1C7-2162-BCAB-0DC0-A3F2698C3CB9}"/>
              </a:ext>
            </a:extLst>
          </p:cNvPr>
          <p:cNvSpPr/>
          <p:nvPr/>
        </p:nvSpPr>
        <p:spPr>
          <a:xfrm>
            <a:off x="3435763" y="1200170"/>
            <a:ext cx="961611" cy="177779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Google Shape;334;p31">
            <a:extLst>
              <a:ext uri="{FF2B5EF4-FFF2-40B4-BE49-F238E27FC236}">
                <a16:creationId xmlns:a16="http://schemas.microsoft.com/office/drawing/2014/main" id="{94821CF2-0951-525B-3EDF-8DA8B5661CDE}"/>
              </a:ext>
            </a:extLst>
          </p:cNvPr>
          <p:cNvSpPr txBox="1"/>
          <p:nvPr/>
        </p:nvSpPr>
        <p:spPr>
          <a:xfrm>
            <a:off x="4009425" y="540390"/>
            <a:ext cx="5644200" cy="71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US" altLang="ko-KR" sz="1200" dirty="0" err="1">
                <a:solidFill>
                  <a:schemeClr val="dk2"/>
                </a:solidFill>
              </a:rPr>
              <a:t>view_image.php</a:t>
            </a:r>
            <a:r>
              <a:rPr lang="en-US" altLang="ko-KR" sz="1200" dirty="0">
                <a:solidFill>
                  <a:schemeClr val="dk2"/>
                </a:solidFill>
              </a:rPr>
              <a:t> </a:t>
            </a:r>
            <a:r>
              <a:rPr lang="ko-KR" altLang="en-US" sz="1200" dirty="0">
                <a:solidFill>
                  <a:schemeClr val="dk2"/>
                </a:solidFill>
              </a:rPr>
              <a:t>내용을 불러와 사진 보여줌</a:t>
            </a:r>
            <a:endParaRPr lang="en-US" altLang="ko-KR" sz="1200" dirty="0">
              <a:solidFill>
                <a:schemeClr val="dk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US" altLang="ko-KR" sz="1200" dirty="0">
                <a:solidFill>
                  <a:schemeClr val="dk2"/>
                </a:solidFill>
              </a:rPr>
              <a:t>DB</a:t>
            </a:r>
            <a:r>
              <a:rPr lang="ko-KR" altLang="en-US" sz="1200" dirty="0">
                <a:solidFill>
                  <a:schemeClr val="dk2"/>
                </a:solidFill>
              </a:rPr>
              <a:t>에 있는 </a:t>
            </a:r>
            <a:r>
              <a:rPr lang="en-US" altLang="ko-KR" sz="1200" dirty="0">
                <a:solidFill>
                  <a:schemeClr val="dk2"/>
                </a:solidFill>
              </a:rPr>
              <a:t>id, </a:t>
            </a:r>
            <a:r>
              <a:rPr lang="en-US" altLang="ko-KR" sz="1200" dirty="0" err="1">
                <a:solidFill>
                  <a:schemeClr val="dk2"/>
                </a:solidFill>
              </a:rPr>
              <a:t>upload_time</a:t>
            </a:r>
            <a:r>
              <a:rPr lang="en-US" altLang="ko-KR" sz="1200" dirty="0">
                <a:solidFill>
                  <a:schemeClr val="dk2"/>
                </a:solidFill>
              </a:rPr>
              <a:t>, filename</a:t>
            </a:r>
            <a:r>
              <a:rPr lang="ko-KR" altLang="en-US" sz="1200" dirty="0">
                <a:solidFill>
                  <a:schemeClr val="dk2"/>
                </a:solidFill>
              </a:rPr>
              <a:t>만 불러옴</a:t>
            </a:r>
          </a:p>
        </p:txBody>
      </p:sp>
    </p:spTree>
    <p:extLst>
      <p:ext uri="{BB962C8B-B14F-4D97-AF65-F5344CB8AC3E}">
        <p14:creationId xmlns:p14="http://schemas.microsoft.com/office/powerpoint/2010/main" val="2458574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50"/>
            <a:ext cx="1948393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/ DB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" name="Google Shape;355;p33">
            <a:extLst>
              <a:ext uri="{FF2B5EF4-FFF2-40B4-BE49-F238E27FC236}">
                <a16:creationId xmlns:a16="http://schemas.microsoft.com/office/drawing/2014/main" id="{0B9A9B6D-8F27-252D-9D31-9C9A81F9DF0A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4" name="Google Shape;331;p31">
            <a:extLst>
              <a:ext uri="{FF2B5EF4-FFF2-40B4-BE49-F238E27FC236}">
                <a16:creationId xmlns:a16="http://schemas.microsoft.com/office/drawing/2014/main" id="{4CB74447-2692-332D-3728-2C553D64F0F9}"/>
              </a:ext>
            </a:extLst>
          </p:cNvPr>
          <p:cNvSpPr txBox="1"/>
          <p:nvPr/>
        </p:nvSpPr>
        <p:spPr>
          <a:xfrm>
            <a:off x="2504475" y="607425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2000" dirty="0" err="1">
                <a:solidFill>
                  <a:schemeClr val="dk1"/>
                </a:solidFill>
              </a:rPr>
              <a:t>view_image.php</a:t>
            </a:r>
            <a:endParaRPr sz="800" dirty="0">
              <a:solidFill>
                <a:schemeClr val="dk2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FFF75D-B476-1423-D79B-E94FF4C2A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75" y="2285690"/>
            <a:ext cx="4995523" cy="8338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D0E6CC-E8F6-80EA-46C9-6DA41B9F9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494" y="3379415"/>
            <a:ext cx="3065380" cy="1010377"/>
          </a:xfrm>
          <a:prstGeom prst="rect">
            <a:avLst/>
          </a:prstGeom>
          <a:ln>
            <a:solidFill>
              <a:srgbClr val="FFFF00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498008-F639-F235-B692-9F5D2DABB6CC}"/>
              </a:ext>
            </a:extLst>
          </p:cNvPr>
          <p:cNvSpPr/>
          <p:nvPr/>
        </p:nvSpPr>
        <p:spPr>
          <a:xfrm>
            <a:off x="2566494" y="2476753"/>
            <a:ext cx="3509115" cy="138193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3B7C87D-3571-D6FC-830E-02F5CAA1A63E}"/>
              </a:ext>
            </a:extLst>
          </p:cNvPr>
          <p:cNvSpPr/>
          <p:nvPr/>
        </p:nvSpPr>
        <p:spPr>
          <a:xfrm>
            <a:off x="2764539" y="4157559"/>
            <a:ext cx="2275672" cy="179751"/>
          </a:xfrm>
          <a:prstGeom prst="rect">
            <a:avLst/>
          </a:prstGeom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FF3FFF88-F664-FBBC-334E-7F257E58DBAC}"/>
              </a:ext>
            </a:extLst>
          </p:cNvPr>
          <p:cNvCxnSpPr>
            <a:stCxn id="13" idx="2"/>
            <a:endCxn id="7" idx="1"/>
          </p:cNvCxnSpPr>
          <p:nvPr/>
        </p:nvCxnSpPr>
        <p:spPr>
          <a:xfrm rot="5400000" flipH="1" flipV="1">
            <a:off x="4854636" y="2757183"/>
            <a:ext cx="877156" cy="2388061"/>
          </a:xfrm>
          <a:prstGeom prst="bentConnector4">
            <a:avLst>
              <a:gd name="adj1" fmla="val -26061"/>
              <a:gd name="adj2" fmla="val 8209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BB56935-57F3-C3EB-A966-1247335DD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245" y="2469474"/>
            <a:ext cx="2416131" cy="20863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Google Shape;334;p31">
            <a:extLst>
              <a:ext uri="{FF2B5EF4-FFF2-40B4-BE49-F238E27FC236}">
                <a16:creationId xmlns:a16="http://schemas.microsoft.com/office/drawing/2014/main" id="{94990DF8-C643-1F7B-0DAC-6DEBC5790F9D}"/>
              </a:ext>
            </a:extLst>
          </p:cNvPr>
          <p:cNvSpPr txBox="1"/>
          <p:nvPr/>
        </p:nvSpPr>
        <p:spPr>
          <a:xfrm>
            <a:off x="2504475" y="1129418"/>
            <a:ext cx="5644200" cy="71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-KR" altLang="en-US" sz="1200" dirty="0">
                <a:solidFill>
                  <a:schemeClr val="dk2"/>
                </a:solidFill>
              </a:rPr>
              <a:t>바이트</a:t>
            </a:r>
            <a:r>
              <a:rPr lang="en-US" altLang="ko-KR" sz="1200" dirty="0">
                <a:solidFill>
                  <a:schemeClr val="dk2"/>
                </a:solidFill>
              </a:rPr>
              <a:t> </a:t>
            </a:r>
            <a:r>
              <a:rPr lang="ko-KR" altLang="en-US" sz="1200" dirty="0">
                <a:solidFill>
                  <a:schemeClr val="dk2"/>
                </a:solidFill>
              </a:rPr>
              <a:t>형태로 저장된 이미지 데이터를 인코딩하여 사진으로 보여줌</a:t>
            </a:r>
            <a:endParaRPr lang="en-US" altLang="ko-KR" sz="1200" dirty="0">
              <a:solidFill>
                <a:schemeClr val="dk2"/>
              </a:solidFill>
            </a:endParaRPr>
          </a:p>
          <a:p>
            <a:pPr marL="152400" lvl="1">
              <a:buClr>
                <a:schemeClr val="dk2"/>
              </a:buClr>
              <a:buSzPts val="1200"/>
            </a:pPr>
            <a:r>
              <a:rPr lang="en-US" altLang="ko-KR" sz="1200" dirty="0">
                <a:solidFill>
                  <a:schemeClr val="dk2"/>
                </a:solidFill>
              </a:rPr>
              <a:t>        </a:t>
            </a:r>
            <a:r>
              <a:rPr lang="ko-KR" altLang="en-US" sz="1200" dirty="0">
                <a:solidFill>
                  <a:schemeClr val="dk2"/>
                </a:solidFill>
              </a:rPr>
              <a:t>ㄴ</a:t>
            </a:r>
            <a:r>
              <a:rPr lang="en-US" altLang="ko-KR" sz="1200" dirty="0">
                <a:solidFill>
                  <a:schemeClr val="dk2"/>
                </a:solidFill>
              </a:rPr>
              <a:t>base64_encode….</a:t>
            </a:r>
          </a:p>
        </p:txBody>
      </p:sp>
    </p:spTree>
    <p:extLst>
      <p:ext uri="{BB962C8B-B14F-4D97-AF65-F5344CB8AC3E}">
        <p14:creationId xmlns:p14="http://schemas.microsoft.com/office/powerpoint/2010/main" val="438713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50"/>
            <a:ext cx="1927609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마스킹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" name="Google Shape;331;p31">
            <a:extLst>
              <a:ext uri="{FF2B5EF4-FFF2-40B4-BE49-F238E27FC236}">
                <a16:creationId xmlns:a16="http://schemas.microsoft.com/office/drawing/2014/main" id="{F409525B-109F-5978-C311-B129E253610E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주요 코드</a:t>
            </a: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4" name="Google Shape;334;p31">
            <a:extLst>
              <a:ext uri="{FF2B5EF4-FFF2-40B4-BE49-F238E27FC236}">
                <a16:creationId xmlns:a16="http://schemas.microsoft.com/office/drawing/2014/main" id="{A6115418-CC7F-167B-B86D-46872C449B6A}"/>
              </a:ext>
            </a:extLst>
          </p:cNvPr>
          <p:cNvSpPr txBox="1"/>
          <p:nvPr/>
        </p:nvSpPr>
        <p:spPr>
          <a:xfrm>
            <a:off x="2504475" y="1111963"/>
            <a:ext cx="56442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-KR" altLang="en-US" sz="1200" dirty="0"/>
              <a:t>라이브러리 </a:t>
            </a:r>
            <a:r>
              <a:rPr lang="ko-KR" altLang="en-US" sz="1200" dirty="0" err="1"/>
              <a:t>임포트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 err="1"/>
              <a:t>Mediapipe</a:t>
            </a:r>
            <a:r>
              <a:rPr lang="en-US" altLang="ko-KR" sz="1200" dirty="0"/>
              <a:t> </a:t>
            </a:r>
            <a:r>
              <a:rPr lang="ko-KR" altLang="en-US" sz="1200" dirty="0"/>
              <a:t>초기화</a:t>
            </a:r>
            <a:endParaRPr lang="en-US" altLang="ko-KR" sz="1200" dirty="0">
              <a:solidFill>
                <a:schemeClr val="dk2"/>
              </a:solidFill>
            </a:endParaRP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8A634DE6-3C04-4106-FB43-A963050A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034" y="1414599"/>
            <a:ext cx="5314179" cy="15488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FBAC68-757F-F4C9-9474-DEDC8B25946F}"/>
              </a:ext>
            </a:extLst>
          </p:cNvPr>
          <p:cNvSpPr/>
          <p:nvPr/>
        </p:nvSpPr>
        <p:spPr>
          <a:xfrm>
            <a:off x="2612572" y="3039741"/>
            <a:ext cx="1065654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cv2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AB60B0F-8D38-F76B-D582-EB6E5169512A}"/>
              </a:ext>
            </a:extLst>
          </p:cNvPr>
          <p:cNvSpPr/>
          <p:nvPr/>
        </p:nvSpPr>
        <p:spPr>
          <a:xfrm>
            <a:off x="2612572" y="3405405"/>
            <a:ext cx="1065654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mediapipe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01C6EDC-6DCB-B4BC-C703-AED0EF4E2B11}"/>
              </a:ext>
            </a:extLst>
          </p:cNvPr>
          <p:cNvSpPr/>
          <p:nvPr/>
        </p:nvSpPr>
        <p:spPr>
          <a:xfrm>
            <a:off x="2612572" y="3771069"/>
            <a:ext cx="1065654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time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7C208DE-1DE0-DD03-54A6-F58AE17B7E0F}"/>
              </a:ext>
            </a:extLst>
          </p:cNvPr>
          <p:cNvSpPr/>
          <p:nvPr/>
        </p:nvSpPr>
        <p:spPr>
          <a:xfrm>
            <a:off x="2612572" y="4136733"/>
            <a:ext cx="1065654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os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FEC5DA8-68B6-7C66-432D-BA2DA6636D6C}"/>
              </a:ext>
            </a:extLst>
          </p:cNvPr>
          <p:cNvSpPr/>
          <p:nvPr/>
        </p:nvSpPr>
        <p:spPr>
          <a:xfrm>
            <a:off x="2612572" y="4500930"/>
            <a:ext cx="1065654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datatime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C69DC-5966-458F-398D-D63B5F7D0BC8}"/>
              </a:ext>
            </a:extLst>
          </p:cNvPr>
          <p:cNvSpPr txBox="1"/>
          <p:nvPr/>
        </p:nvSpPr>
        <p:spPr>
          <a:xfrm>
            <a:off x="4003097" y="3039741"/>
            <a:ext cx="4015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OpenCV </a:t>
            </a:r>
            <a:r>
              <a:rPr lang="ko-KR" altLang="en-US" dirty="0">
                <a:latin typeface="+mj-ea"/>
                <a:ea typeface="+mj-ea"/>
              </a:rPr>
              <a:t>라이브러리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이미지 및 비디오 처리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2BCE4B-4944-E912-E596-D5E6096CDDC8}"/>
              </a:ext>
            </a:extLst>
          </p:cNvPr>
          <p:cNvSpPr txBox="1"/>
          <p:nvPr/>
        </p:nvSpPr>
        <p:spPr>
          <a:xfrm>
            <a:off x="4003097" y="3396227"/>
            <a:ext cx="4015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9D3E9C-1143-D99F-83F2-150BE8539045}"/>
              </a:ext>
            </a:extLst>
          </p:cNvPr>
          <p:cNvSpPr txBox="1"/>
          <p:nvPr/>
        </p:nvSpPr>
        <p:spPr>
          <a:xfrm>
            <a:off x="4003097" y="3405405"/>
            <a:ext cx="4015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머신러닝</a:t>
            </a:r>
            <a:r>
              <a:rPr lang="ko-KR" altLang="en-US" dirty="0">
                <a:latin typeface="+mj-ea"/>
                <a:ea typeface="+mj-ea"/>
              </a:rPr>
              <a:t> 기반의 얼굴 인식 기능을 제공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9FD467-83E2-131C-2223-EF8B32342F95}"/>
              </a:ext>
            </a:extLst>
          </p:cNvPr>
          <p:cNvSpPr txBox="1"/>
          <p:nvPr/>
        </p:nvSpPr>
        <p:spPr>
          <a:xfrm>
            <a:off x="4003097" y="3756757"/>
            <a:ext cx="4015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시간 관련 작업을 위한 라이브러리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9CAA16-CE64-5B05-484C-819BBCA03BBF}"/>
              </a:ext>
            </a:extLst>
          </p:cNvPr>
          <p:cNvSpPr txBox="1"/>
          <p:nvPr/>
        </p:nvSpPr>
        <p:spPr>
          <a:xfrm>
            <a:off x="4009972" y="4118476"/>
            <a:ext cx="4015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파일 및 디렉토리 작업을 위한 라이브러리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80C934-24E7-983B-96E7-7209D32EDF27}"/>
              </a:ext>
            </a:extLst>
          </p:cNvPr>
          <p:cNvSpPr txBox="1"/>
          <p:nvPr/>
        </p:nvSpPr>
        <p:spPr>
          <a:xfrm>
            <a:off x="4003096" y="4484975"/>
            <a:ext cx="4015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현재 날짜와 시간을 처리하기위한 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3196731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50"/>
            <a:ext cx="1941465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마스킹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" name="Google Shape;331;p31">
            <a:extLst>
              <a:ext uri="{FF2B5EF4-FFF2-40B4-BE49-F238E27FC236}">
                <a16:creationId xmlns:a16="http://schemas.microsoft.com/office/drawing/2014/main" id="{F409525B-109F-5978-C311-B129E253610E}"/>
              </a:ext>
            </a:extLst>
          </p:cNvPr>
          <p:cNvSpPr txBox="1"/>
          <p:nvPr/>
        </p:nvSpPr>
        <p:spPr>
          <a:xfrm>
            <a:off x="2504474" y="620650"/>
            <a:ext cx="2892547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chemeClr val="dk1"/>
                </a:solidFill>
              </a:rPr>
              <a:t>Mediapipe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4" name="Google Shape;334;p31">
            <a:extLst>
              <a:ext uri="{FF2B5EF4-FFF2-40B4-BE49-F238E27FC236}">
                <a16:creationId xmlns:a16="http://schemas.microsoft.com/office/drawing/2014/main" id="{A6115418-CC7F-167B-B86D-46872C449B6A}"/>
              </a:ext>
            </a:extLst>
          </p:cNvPr>
          <p:cNvSpPr txBox="1"/>
          <p:nvPr/>
        </p:nvSpPr>
        <p:spPr>
          <a:xfrm>
            <a:off x="2504475" y="1111963"/>
            <a:ext cx="60966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-KR" altLang="en-US" sz="1200" dirty="0"/>
              <a:t>얼굴 감지와 관련된 기능 제공</a:t>
            </a:r>
            <a:r>
              <a:rPr lang="en-US" altLang="ko-KR" sz="1200" dirty="0"/>
              <a:t> 3rdParty Library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endParaRPr lang="en-US" altLang="ko-KR"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-KR" altLang="en-US" sz="1200" dirty="0">
                <a:solidFill>
                  <a:schemeClr val="dk2"/>
                </a:solidFill>
              </a:rPr>
              <a:t>고급 </a:t>
            </a:r>
            <a:r>
              <a:rPr lang="ko-KR" altLang="en-US" sz="1200" dirty="0" err="1">
                <a:solidFill>
                  <a:schemeClr val="dk2"/>
                </a:solidFill>
              </a:rPr>
              <a:t>머신러닝</a:t>
            </a:r>
            <a:r>
              <a:rPr lang="ko-KR" altLang="en-US" sz="1200" dirty="0">
                <a:solidFill>
                  <a:schemeClr val="dk2"/>
                </a:solidFill>
              </a:rPr>
              <a:t> 모델로 얼굴을 정확히 감지</a:t>
            </a:r>
            <a:r>
              <a:rPr lang="en-US" altLang="ko-KR" sz="1200" dirty="0">
                <a:solidFill>
                  <a:schemeClr val="dk2"/>
                </a:solidFill>
              </a:rPr>
              <a:t> </a:t>
            </a:r>
            <a:r>
              <a:rPr lang="ko-KR" altLang="en-US" sz="1200" dirty="0">
                <a:solidFill>
                  <a:schemeClr val="dk2"/>
                </a:solidFill>
              </a:rPr>
              <a:t>및</a:t>
            </a:r>
            <a:r>
              <a:rPr lang="en-US" altLang="ko-KR" sz="1200" dirty="0">
                <a:solidFill>
                  <a:schemeClr val="dk2"/>
                </a:solidFill>
              </a:rPr>
              <a:t> </a:t>
            </a:r>
            <a:r>
              <a:rPr lang="ko-KR" altLang="en-US" sz="1200" dirty="0">
                <a:solidFill>
                  <a:schemeClr val="dk2"/>
                </a:solidFill>
              </a:rPr>
              <a:t>강인한 조명 </a:t>
            </a:r>
            <a:r>
              <a:rPr lang="ko-KR" altLang="en-US" sz="1200" dirty="0" err="1">
                <a:solidFill>
                  <a:schemeClr val="dk2"/>
                </a:solidFill>
              </a:rPr>
              <a:t>화각에</a:t>
            </a:r>
            <a:r>
              <a:rPr lang="ko-KR" altLang="en-US" sz="1200" dirty="0">
                <a:solidFill>
                  <a:schemeClr val="dk2"/>
                </a:solidFill>
              </a:rPr>
              <a:t> 얼굴 인식</a:t>
            </a:r>
            <a:r>
              <a:rPr lang="en-US" altLang="ko-KR" sz="1200" dirty="0">
                <a:solidFill>
                  <a:schemeClr val="dk2"/>
                </a:solidFill>
              </a:rPr>
              <a:t> </a:t>
            </a:r>
            <a:r>
              <a:rPr lang="ko-KR" altLang="en-US" sz="1200" dirty="0">
                <a:solidFill>
                  <a:schemeClr val="dk2"/>
                </a:solidFill>
              </a:rPr>
              <a:t>우수</a:t>
            </a:r>
            <a:endParaRPr lang="en-US" altLang="ko-KR" sz="1200" dirty="0">
              <a:solidFill>
                <a:schemeClr val="dk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endParaRPr sz="1200" dirty="0">
              <a:solidFill>
                <a:schemeClr val="dk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-KR" altLang="en-US" sz="1200" dirty="0"/>
              <a:t>다양한 개발 환경에서 사용</a:t>
            </a:r>
            <a:r>
              <a:rPr lang="en-US" altLang="ko-KR" sz="1200" dirty="0"/>
              <a:t>, </a:t>
            </a:r>
            <a:r>
              <a:rPr lang="ko-KR" altLang="en-US" sz="1200" dirty="0"/>
              <a:t> 저 해상도 </a:t>
            </a:r>
            <a:r>
              <a:rPr lang="ko-KR" altLang="en-US" sz="1200" dirty="0" err="1"/>
              <a:t>웹캠</a:t>
            </a:r>
            <a:r>
              <a:rPr lang="ko-KR" altLang="en-US" sz="1200" dirty="0"/>
              <a:t> 환경에서 효율적으로 동작</a:t>
            </a:r>
            <a:endParaRPr lang="en-US" altLang="ko-KR"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endParaRPr sz="1200" dirty="0">
              <a:solidFill>
                <a:schemeClr val="dk2"/>
              </a:solidFill>
            </a:endParaRPr>
          </a:p>
        </p:txBody>
      </p:sp>
      <p:pic>
        <p:nvPicPr>
          <p:cNvPr id="8" name="그림 7" descr="사람, 인간의 얼굴, 거울, 실내이(가) 표시된 사진&#10;&#10;자동 생성된 설명">
            <a:extLst>
              <a:ext uri="{FF2B5EF4-FFF2-40B4-BE49-F238E27FC236}">
                <a16:creationId xmlns:a16="http://schemas.microsoft.com/office/drawing/2014/main" id="{1CD70420-640B-4886-FEF4-175A4C4A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460" y="2533200"/>
            <a:ext cx="2663561" cy="1997671"/>
          </a:xfrm>
          <a:prstGeom prst="rect">
            <a:avLst/>
          </a:prstGeom>
        </p:spPr>
      </p:pic>
      <p:pic>
        <p:nvPicPr>
          <p:cNvPr id="10" name="그림 9" descr="사람, 실내, 창문, 거울이(가) 표시된 사진&#10;&#10;자동 생성된 설명">
            <a:extLst>
              <a:ext uri="{FF2B5EF4-FFF2-40B4-BE49-F238E27FC236}">
                <a16:creationId xmlns:a16="http://schemas.microsoft.com/office/drawing/2014/main" id="{BF554C13-F6E7-1A33-EDBF-18160EF7D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780" y="2533200"/>
            <a:ext cx="2663561" cy="199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48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50"/>
            <a:ext cx="1927609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마스킹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" name="Google Shape;331;p31">
            <a:extLst>
              <a:ext uri="{FF2B5EF4-FFF2-40B4-BE49-F238E27FC236}">
                <a16:creationId xmlns:a16="http://schemas.microsoft.com/office/drawing/2014/main" id="{F409525B-109F-5978-C311-B129E253610E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주요 코드</a:t>
            </a: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4" name="Google Shape;334;p31">
            <a:extLst>
              <a:ext uri="{FF2B5EF4-FFF2-40B4-BE49-F238E27FC236}">
                <a16:creationId xmlns:a16="http://schemas.microsoft.com/office/drawing/2014/main" id="{A6115418-CC7F-167B-B86D-46872C449B6A}"/>
              </a:ext>
            </a:extLst>
          </p:cNvPr>
          <p:cNvSpPr txBox="1"/>
          <p:nvPr/>
        </p:nvSpPr>
        <p:spPr>
          <a:xfrm>
            <a:off x="2504475" y="1111963"/>
            <a:ext cx="56442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-KR" altLang="en-US" sz="1200" dirty="0"/>
              <a:t>모자이크 적용 함수</a:t>
            </a:r>
            <a:endParaRPr lang="en-US" altLang="ko-KR" sz="1200" dirty="0">
              <a:solidFill>
                <a:schemeClr val="dk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629F8D9-5111-A945-D151-320BAD3E2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75" y="1456059"/>
            <a:ext cx="6479697" cy="107086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3EA089-7225-27EB-BCB0-BABDE6EC1364}"/>
              </a:ext>
            </a:extLst>
          </p:cNvPr>
          <p:cNvSpPr/>
          <p:nvPr/>
        </p:nvSpPr>
        <p:spPr>
          <a:xfrm>
            <a:off x="2613170" y="2923155"/>
            <a:ext cx="1326311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apply_mosaic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6D9D9-3829-14F3-0FF1-20AB8605C540}"/>
              </a:ext>
            </a:extLst>
          </p:cNvPr>
          <p:cNvSpPr txBox="1"/>
          <p:nvPr/>
        </p:nvSpPr>
        <p:spPr>
          <a:xfrm>
            <a:off x="4145739" y="2903730"/>
            <a:ext cx="4683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얼굴 영역에 모자이크 효과를 적용하는 함수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17374AB-C866-9866-7F3B-D382413242DF}"/>
              </a:ext>
            </a:extLst>
          </p:cNvPr>
          <p:cNvSpPr/>
          <p:nvPr/>
        </p:nvSpPr>
        <p:spPr>
          <a:xfrm>
            <a:off x="2612571" y="3484676"/>
            <a:ext cx="1326297" cy="28942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cv2.resize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D2272B-6CC9-8816-AC1F-9BF6B8D4C575}"/>
              </a:ext>
            </a:extLst>
          </p:cNvPr>
          <p:cNvSpPr txBox="1"/>
          <p:nvPr/>
        </p:nvSpPr>
        <p:spPr>
          <a:xfrm>
            <a:off x="4145739" y="3434423"/>
            <a:ext cx="4683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이미지 크기를 조정하여 모자이크 효과 생성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먼저 축소한 후 확대하여 모자이크 효과 생성</a:t>
            </a:r>
          </a:p>
        </p:txBody>
      </p:sp>
    </p:spTree>
    <p:extLst>
      <p:ext uri="{BB962C8B-B14F-4D97-AF65-F5344CB8AC3E}">
        <p14:creationId xmlns:p14="http://schemas.microsoft.com/office/powerpoint/2010/main" val="2258242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" name="Google Shape;84;p15"/>
          <p:cNvCxnSpPr/>
          <p:nvPr/>
        </p:nvCxnSpPr>
        <p:spPr>
          <a:xfrm>
            <a:off x="2709650" y="1468950"/>
            <a:ext cx="0" cy="2205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" name="Google Shape;85;p15"/>
          <p:cNvSpPr txBox="1"/>
          <p:nvPr/>
        </p:nvSpPr>
        <p:spPr>
          <a:xfrm>
            <a:off x="2998100" y="2181325"/>
            <a:ext cx="21906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FFFFFF"/>
                </a:solidFill>
              </a:rPr>
              <a:t>프로젝트 개요</a:t>
            </a:r>
            <a:endParaRPr sz="2000" b="1" dirty="0">
              <a:solidFill>
                <a:srgbClr val="FFFFFF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6173050" y="2063125"/>
            <a:ext cx="1557786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FFFFFF"/>
                </a:solidFill>
              </a:rPr>
              <a:t>1-1 개발 </a:t>
            </a:r>
            <a:r>
              <a:rPr lang="ko-KR" altLang="en-US" sz="1200" b="1" dirty="0">
                <a:solidFill>
                  <a:srgbClr val="FFFFFF"/>
                </a:solidFill>
              </a:rPr>
              <a:t>취지</a:t>
            </a:r>
            <a:r>
              <a:rPr lang="en-US" altLang="ko-KR" sz="1200" b="1" dirty="0">
                <a:solidFill>
                  <a:srgbClr val="FFFFFF"/>
                </a:solidFill>
              </a:rPr>
              <a:t>/</a:t>
            </a:r>
            <a:r>
              <a:rPr lang="ko-KR" altLang="en-US" sz="1200" b="1" dirty="0">
                <a:solidFill>
                  <a:srgbClr val="FFFFFF"/>
                </a:solidFill>
              </a:rPr>
              <a:t>목표</a:t>
            </a:r>
            <a:endParaRPr sz="1200" b="1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FFFFFF"/>
                </a:solidFill>
              </a:rPr>
              <a:t>1-2 </a:t>
            </a:r>
            <a:r>
              <a:rPr lang="ko-KR" altLang="en-US" sz="1200" b="1" dirty="0">
                <a:solidFill>
                  <a:srgbClr val="FFFFFF"/>
                </a:solidFill>
              </a:rPr>
              <a:t>개발 담당</a:t>
            </a:r>
            <a:endParaRPr lang="en-US" altLang="ko-KR" sz="1200" b="1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FFFF"/>
                </a:solidFill>
              </a:rPr>
              <a:t>1-3</a:t>
            </a:r>
            <a:r>
              <a:rPr lang="ko-KR" altLang="en-US" sz="1200" b="1" dirty="0">
                <a:solidFill>
                  <a:srgbClr val="FFFFFF"/>
                </a:solidFill>
              </a:rPr>
              <a:t> 개발 일정</a:t>
            </a:r>
            <a:endParaRPr sz="1200" b="1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rgbClr val="FFFFFF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1016750" y="1797775"/>
            <a:ext cx="1404600" cy="1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 b="1">
                <a:solidFill>
                  <a:srgbClr val="FFFFFF"/>
                </a:solidFill>
              </a:rPr>
              <a:t>01 </a:t>
            </a:r>
            <a:endParaRPr sz="7000" b="1">
              <a:solidFill>
                <a:srgbClr val="FFFFFF"/>
              </a:solidFill>
            </a:endParaRPr>
          </a:p>
        </p:txBody>
      </p:sp>
      <p:cxnSp>
        <p:nvCxnSpPr>
          <p:cNvPr id="88" name="Google Shape;88;p15"/>
          <p:cNvCxnSpPr/>
          <p:nvPr/>
        </p:nvCxnSpPr>
        <p:spPr>
          <a:xfrm>
            <a:off x="5872000" y="1468950"/>
            <a:ext cx="0" cy="2205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50"/>
            <a:ext cx="1927607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마스킹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" name="Google Shape;331;p31">
            <a:extLst>
              <a:ext uri="{FF2B5EF4-FFF2-40B4-BE49-F238E27FC236}">
                <a16:creationId xmlns:a16="http://schemas.microsoft.com/office/drawing/2014/main" id="{F409525B-109F-5978-C311-B129E253610E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주요 코드</a:t>
            </a: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4" name="Google Shape;334;p31">
            <a:extLst>
              <a:ext uri="{FF2B5EF4-FFF2-40B4-BE49-F238E27FC236}">
                <a16:creationId xmlns:a16="http://schemas.microsoft.com/office/drawing/2014/main" id="{A6115418-CC7F-167B-B86D-46872C449B6A}"/>
              </a:ext>
            </a:extLst>
          </p:cNvPr>
          <p:cNvSpPr txBox="1"/>
          <p:nvPr/>
        </p:nvSpPr>
        <p:spPr>
          <a:xfrm>
            <a:off x="2504475" y="1111963"/>
            <a:ext cx="56442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-KR" altLang="en-US" sz="1200" dirty="0">
                <a:solidFill>
                  <a:schemeClr val="dk2"/>
                </a:solidFill>
              </a:rPr>
              <a:t>비디오 캡처 및 처리 루프</a:t>
            </a:r>
            <a:endParaRPr lang="en-US" altLang="ko-KR" sz="1200" dirty="0">
              <a:solidFill>
                <a:schemeClr val="dk2"/>
              </a:solidFill>
            </a:endParaRPr>
          </a:p>
        </p:txBody>
      </p:sp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C2B27CE4-9672-0931-D5E4-925CE463C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064" y="1439104"/>
            <a:ext cx="3031283" cy="1819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865A574-D77B-A7C4-7422-8A67819EB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189" y="620650"/>
            <a:ext cx="2460328" cy="4343323"/>
          </a:xfrm>
          <a:prstGeom prst="rect">
            <a:avLst/>
          </a:prstGeom>
        </p:spPr>
      </p:pic>
      <p:pic>
        <p:nvPicPr>
          <p:cNvPr id="13" name="그림 12" descr="사람, 실내, 인간의 얼굴, 의류이(가) 표시된 사진&#10;&#10;자동 생성된 설명">
            <a:extLst>
              <a:ext uri="{FF2B5EF4-FFF2-40B4-BE49-F238E27FC236}">
                <a16:creationId xmlns:a16="http://schemas.microsoft.com/office/drawing/2014/main" id="{6B5CCCB3-4FF2-FC2E-B9B3-53D4BBBD6A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613" y="3323863"/>
            <a:ext cx="2426183" cy="181963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25B6EE0-6EF7-BF5D-9781-665F1B25073E}"/>
              </a:ext>
            </a:extLst>
          </p:cNvPr>
          <p:cNvCxnSpPr/>
          <p:nvPr/>
        </p:nvCxnSpPr>
        <p:spPr>
          <a:xfrm flipH="1">
            <a:off x="5548277" y="4241991"/>
            <a:ext cx="12237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018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50"/>
            <a:ext cx="1941459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마스킹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" name="Google Shape;331;p31">
            <a:extLst>
              <a:ext uri="{FF2B5EF4-FFF2-40B4-BE49-F238E27FC236}">
                <a16:creationId xmlns:a16="http://schemas.microsoft.com/office/drawing/2014/main" id="{F409525B-109F-5978-C311-B129E253610E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주요 코드</a:t>
            </a: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4" name="Google Shape;334;p31">
            <a:extLst>
              <a:ext uri="{FF2B5EF4-FFF2-40B4-BE49-F238E27FC236}">
                <a16:creationId xmlns:a16="http://schemas.microsoft.com/office/drawing/2014/main" id="{A6115418-CC7F-167B-B86D-46872C449B6A}"/>
              </a:ext>
            </a:extLst>
          </p:cNvPr>
          <p:cNvSpPr txBox="1"/>
          <p:nvPr/>
        </p:nvSpPr>
        <p:spPr>
          <a:xfrm>
            <a:off x="2504475" y="1111963"/>
            <a:ext cx="56442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-KR" altLang="en-US" sz="1200" dirty="0">
                <a:solidFill>
                  <a:schemeClr val="dk2"/>
                </a:solidFill>
              </a:rPr>
              <a:t>얼굴 감지 및 모자이크 적용</a:t>
            </a:r>
            <a:endParaRPr lang="en-US" altLang="ko-KR" sz="1200" dirty="0">
              <a:solidFill>
                <a:schemeClr val="dk2"/>
              </a:solidFill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5E73522C-1D5C-97D2-BA40-3B810C8C7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75" y="1428750"/>
            <a:ext cx="6000127" cy="180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사람, 실내, 턱, 벽이(가) 표시된 사진&#10;&#10;자동 생성된 설명">
            <a:extLst>
              <a:ext uri="{FF2B5EF4-FFF2-40B4-BE49-F238E27FC236}">
                <a16:creationId xmlns:a16="http://schemas.microsoft.com/office/drawing/2014/main" id="{2E587C84-60A0-C1FA-9392-7F6400A15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824" y="3317424"/>
            <a:ext cx="1816733" cy="13625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55BD0B8-F10C-0F3C-6CD2-3D3F0790B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022" y="3564057"/>
            <a:ext cx="4381481" cy="93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5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50"/>
            <a:ext cx="1934539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마스킹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" name="Google Shape;331;p31">
            <a:extLst>
              <a:ext uri="{FF2B5EF4-FFF2-40B4-BE49-F238E27FC236}">
                <a16:creationId xmlns:a16="http://schemas.microsoft.com/office/drawing/2014/main" id="{F409525B-109F-5978-C311-B129E253610E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주요 코드</a:t>
            </a: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4" name="Google Shape;334;p31">
            <a:extLst>
              <a:ext uri="{FF2B5EF4-FFF2-40B4-BE49-F238E27FC236}">
                <a16:creationId xmlns:a16="http://schemas.microsoft.com/office/drawing/2014/main" id="{A6115418-CC7F-167B-B86D-46872C449B6A}"/>
              </a:ext>
            </a:extLst>
          </p:cNvPr>
          <p:cNvSpPr txBox="1"/>
          <p:nvPr/>
        </p:nvSpPr>
        <p:spPr>
          <a:xfrm>
            <a:off x="2504475" y="1111963"/>
            <a:ext cx="56442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-KR" altLang="en-US" sz="1200" dirty="0">
                <a:solidFill>
                  <a:schemeClr val="dk2"/>
                </a:solidFill>
              </a:rPr>
              <a:t>이미지 저장</a:t>
            </a:r>
            <a:endParaRPr lang="en-US" altLang="ko-KR" sz="1200" dirty="0">
              <a:solidFill>
                <a:schemeClr val="dk2"/>
              </a:solidFill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174D5658-94AC-E563-9247-C957CAA6C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75" y="1534333"/>
            <a:ext cx="4735098" cy="3377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F2F5C5-EBAE-3EDC-3080-51E6765E4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2862" y="1618091"/>
            <a:ext cx="15716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96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483067-20ED-BD20-35A6-8C0609F6EDB8}"/>
              </a:ext>
            </a:extLst>
          </p:cNvPr>
          <p:cNvSpPr/>
          <p:nvPr/>
        </p:nvSpPr>
        <p:spPr>
          <a:xfrm>
            <a:off x="6478850" y="1726123"/>
            <a:ext cx="2016243" cy="42952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50"/>
            <a:ext cx="1934535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마스킹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" name="Google Shape;331;p31">
            <a:extLst>
              <a:ext uri="{FF2B5EF4-FFF2-40B4-BE49-F238E27FC236}">
                <a16:creationId xmlns:a16="http://schemas.microsoft.com/office/drawing/2014/main" id="{F409525B-109F-5978-C311-B129E253610E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주요 코드</a:t>
            </a: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4" name="Google Shape;334;p31">
            <a:extLst>
              <a:ext uri="{FF2B5EF4-FFF2-40B4-BE49-F238E27FC236}">
                <a16:creationId xmlns:a16="http://schemas.microsoft.com/office/drawing/2014/main" id="{A6115418-CC7F-167B-B86D-46872C449B6A}"/>
              </a:ext>
            </a:extLst>
          </p:cNvPr>
          <p:cNvSpPr txBox="1"/>
          <p:nvPr/>
        </p:nvSpPr>
        <p:spPr>
          <a:xfrm>
            <a:off x="2504475" y="1111963"/>
            <a:ext cx="56442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-KR" altLang="en-US" sz="1200" dirty="0">
                <a:solidFill>
                  <a:schemeClr val="dk2"/>
                </a:solidFill>
              </a:rPr>
              <a:t>비디오 출력 및 종료 조건</a:t>
            </a:r>
            <a:endParaRPr lang="en-US" altLang="ko-KR" sz="1200" dirty="0">
              <a:solidFill>
                <a:schemeClr val="dk2"/>
              </a:solidFill>
            </a:endParaRPr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50C67BEB-2461-0DB8-8F46-4161445FC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75" y="1716387"/>
            <a:ext cx="3531940" cy="1287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FD4CFB-AA22-0EA9-BF1E-ECB4040A1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875" y="3154328"/>
            <a:ext cx="3009900" cy="714375"/>
          </a:xfrm>
          <a:prstGeom prst="rect">
            <a:avLst/>
          </a:prstGeom>
        </p:spPr>
      </p:pic>
      <p:pic>
        <p:nvPicPr>
          <p:cNvPr id="9" name="그림 8" descr="사람, 실내, 턱, 벽이(가) 표시된 사진&#10;&#10;자동 생성된 설명">
            <a:extLst>
              <a:ext uri="{FF2B5EF4-FFF2-40B4-BE49-F238E27FC236}">
                <a16:creationId xmlns:a16="http://schemas.microsoft.com/office/drawing/2014/main" id="{04797E9B-A86B-539E-979F-8B851B1EC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189" y="2747151"/>
            <a:ext cx="2516763" cy="18875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3ABA87-B626-7C99-4767-57F178738280}"/>
              </a:ext>
            </a:extLst>
          </p:cNvPr>
          <p:cNvSpPr txBox="1"/>
          <p:nvPr/>
        </p:nvSpPr>
        <p:spPr>
          <a:xfrm>
            <a:off x="6512187" y="1786996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화면에 </a:t>
            </a:r>
            <a:r>
              <a:rPr lang="ko-KR" altLang="en-US" dirty="0">
                <a:solidFill>
                  <a:schemeClr val="tx1"/>
                </a:solidFill>
              </a:rPr>
              <a:t>나타나는</a:t>
            </a:r>
            <a:r>
              <a:rPr lang="ko-KR" altLang="en-US" dirty="0"/>
              <a:t> 모습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B7E9800-4EFA-A06D-6E13-0550F2D50024}"/>
              </a:ext>
            </a:extLst>
          </p:cNvPr>
          <p:cNvCxnSpPr/>
          <p:nvPr/>
        </p:nvCxnSpPr>
        <p:spPr>
          <a:xfrm>
            <a:off x="7486972" y="2232787"/>
            <a:ext cx="0" cy="24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137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50"/>
            <a:ext cx="1934535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마스킹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3" name="Google Shape;331;p31">
            <a:extLst>
              <a:ext uri="{FF2B5EF4-FFF2-40B4-BE49-F238E27FC236}">
                <a16:creationId xmlns:a16="http://schemas.microsoft.com/office/drawing/2014/main" id="{F409525B-109F-5978-C311-B129E253610E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저장과 결과물</a:t>
            </a: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4" name="Google Shape;334;p31">
            <a:extLst>
              <a:ext uri="{FF2B5EF4-FFF2-40B4-BE49-F238E27FC236}">
                <a16:creationId xmlns:a16="http://schemas.microsoft.com/office/drawing/2014/main" id="{A6115418-CC7F-167B-B86D-46872C449B6A}"/>
              </a:ext>
            </a:extLst>
          </p:cNvPr>
          <p:cNvSpPr txBox="1"/>
          <p:nvPr/>
        </p:nvSpPr>
        <p:spPr>
          <a:xfrm>
            <a:off x="2504475" y="1111963"/>
            <a:ext cx="56442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-KR" altLang="en-US" sz="1200" dirty="0">
                <a:solidFill>
                  <a:schemeClr val="dk2"/>
                </a:solidFill>
              </a:rPr>
              <a:t>날짜와 시간별 폴더로 모자이크 사진과 원본 사진 저장</a:t>
            </a:r>
            <a:endParaRPr lang="en-US" altLang="ko-KR" sz="1200" dirty="0">
              <a:solidFill>
                <a:schemeClr val="dk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9A80A5-3DBC-5164-5DC8-A50920EA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71" y="1554568"/>
            <a:ext cx="2869012" cy="17157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AEA4C16-E928-92DF-D6FE-11C0D095B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829" y="3353651"/>
            <a:ext cx="2818411" cy="1595035"/>
          </a:xfrm>
          <a:prstGeom prst="rect">
            <a:avLst/>
          </a:prstGeom>
        </p:spPr>
      </p:pic>
      <p:pic>
        <p:nvPicPr>
          <p:cNvPr id="17" name="그림 16" descr="실내, 사람, 텍스트, 컴퓨터이(가) 표시된 사진&#10;&#10;자동 생성된 설명">
            <a:extLst>
              <a:ext uri="{FF2B5EF4-FFF2-40B4-BE49-F238E27FC236}">
                <a16:creationId xmlns:a16="http://schemas.microsoft.com/office/drawing/2014/main" id="{8C33D09C-48F9-40B8-4BE7-AD393EDF4B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711" y="1543003"/>
            <a:ext cx="2029957" cy="1522468"/>
          </a:xfrm>
          <a:prstGeom prst="rect">
            <a:avLst/>
          </a:prstGeom>
        </p:spPr>
      </p:pic>
      <p:pic>
        <p:nvPicPr>
          <p:cNvPr id="18" name="내용 개체 틀 4" descr="사람, 실내, 인간의 얼굴, 컴퓨터이(가) 표시된 사진&#10;&#10;자동 생성된 설명">
            <a:extLst>
              <a:ext uri="{FF2B5EF4-FFF2-40B4-BE49-F238E27FC236}">
                <a16:creationId xmlns:a16="http://schemas.microsoft.com/office/drawing/2014/main" id="{0820DD95-0597-D7BB-DDF8-2BAEE474A9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711" y="3270303"/>
            <a:ext cx="2029957" cy="15224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3601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50"/>
            <a:ext cx="2047076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신규 이미지 생성 감지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7" name="Google Shape;334;p31">
            <a:extLst>
              <a:ext uri="{FF2B5EF4-FFF2-40B4-BE49-F238E27FC236}">
                <a16:creationId xmlns:a16="http://schemas.microsoft.com/office/drawing/2014/main" id="{AEADADF9-63E3-4A0F-1D96-F3B288975F1A}"/>
              </a:ext>
            </a:extLst>
          </p:cNvPr>
          <p:cNvSpPr txBox="1"/>
          <p:nvPr/>
        </p:nvSpPr>
        <p:spPr>
          <a:xfrm>
            <a:off x="2504475" y="1066500"/>
            <a:ext cx="56442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-KR" altLang="en-US" sz="1200" dirty="0">
                <a:solidFill>
                  <a:schemeClr val="dk2"/>
                </a:solidFill>
              </a:rPr>
              <a:t>생성되는 파일을 저장하여 파일이 생성될 때마다 메시지 전송</a:t>
            </a:r>
            <a:endParaRPr lang="en-US" altLang="ko-KR" sz="1200" dirty="0">
              <a:solidFill>
                <a:schemeClr val="dk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endParaRPr lang="en-US" altLang="ko-KR" sz="1200" dirty="0">
              <a:solidFill>
                <a:schemeClr val="dk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-KR" altLang="en-US" sz="1200" dirty="0">
                <a:solidFill>
                  <a:schemeClr val="dk2"/>
                </a:solidFill>
              </a:rPr>
              <a:t>기존의 파일과 생성된 파일의 값을 비교하여 그 값의 차이로 메시지 전송 여부 판단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9" name="Google Shape;331;p31">
            <a:extLst>
              <a:ext uri="{FF2B5EF4-FFF2-40B4-BE49-F238E27FC236}">
                <a16:creationId xmlns:a16="http://schemas.microsoft.com/office/drawing/2014/main" id="{7ECB87E3-3C83-D44E-A459-580382FB03C4}"/>
              </a:ext>
            </a:extLst>
          </p:cNvPr>
          <p:cNvSpPr txBox="1"/>
          <p:nvPr/>
        </p:nvSpPr>
        <p:spPr>
          <a:xfrm>
            <a:off x="2505600" y="61920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주요 코드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249" y="1988792"/>
            <a:ext cx="4028826" cy="29229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1791" y="3392557"/>
            <a:ext cx="23310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err="1"/>
              <a:t>save_current_status</a:t>
            </a:r>
            <a:r>
              <a:rPr lang="en-US" altLang="ko-KR" sz="800" b="1" dirty="0"/>
              <a:t>():</a:t>
            </a:r>
            <a:r>
              <a:rPr lang="en-US" altLang="ko-KR" sz="800" dirty="0"/>
              <a:t> </a:t>
            </a:r>
            <a:r>
              <a:rPr lang="ko-KR" altLang="en-US" sz="800" dirty="0"/>
              <a:t>현재 파일 값을 저장함으로써</a:t>
            </a:r>
            <a:r>
              <a:rPr lang="en-US" altLang="ko-KR" sz="800" dirty="0"/>
              <a:t>, </a:t>
            </a:r>
            <a:r>
              <a:rPr lang="ko-KR" altLang="en-US" sz="800" dirty="0"/>
              <a:t>이후엔 기존의 파일 값으로 남음</a:t>
            </a: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err="1"/>
              <a:t>check_new_png</a:t>
            </a:r>
            <a:r>
              <a:rPr lang="en-US" altLang="ko-KR" sz="800" b="1" dirty="0"/>
              <a:t>():</a:t>
            </a:r>
            <a:r>
              <a:rPr lang="en-US" altLang="ko-KR" sz="800" dirty="0"/>
              <a:t> </a:t>
            </a:r>
            <a:r>
              <a:rPr lang="ko-KR" altLang="en-US" sz="800" dirty="0"/>
              <a:t>새로운 파일 값을 저장하고</a:t>
            </a:r>
            <a:r>
              <a:rPr lang="en-US" altLang="ko-KR" sz="800" dirty="0"/>
              <a:t>, </a:t>
            </a:r>
            <a:r>
              <a:rPr lang="ko-KR" altLang="en-US" sz="800" dirty="0"/>
              <a:t>그 값을 근거로 기존의 </a:t>
            </a:r>
            <a:r>
              <a:rPr lang="ko-KR" altLang="en-US" sz="800" dirty="0" err="1"/>
              <a:t>파일값과</a:t>
            </a:r>
            <a:r>
              <a:rPr lang="ko-KR" altLang="en-US" sz="800" dirty="0"/>
              <a:t> 비교하여 파일 생성 여부를 판단</a:t>
            </a: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err="1"/>
              <a:t>existing_files</a:t>
            </a:r>
            <a:r>
              <a:rPr lang="en-US" altLang="ko-KR" sz="800" b="1" dirty="0"/>
              <a:t>:</a:t>
            </a:r>
            <a:r>
              <a:rPr lang="en-US" altLang="ko-KR" sz="800" dirty="0"/>
              <a:t> </a:t>
            </a:r>
            <a:r>
              <a:rPr lang="ko-KR" altLang="en-US" sz="800" dirty="0"/>
              <a:t>기존에 저장된 파일 값</a:t>
            </a: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err="1"/>
              <a:t>current_files</a:t>
            </a:r>
            <a:r>
              <a:rPr lang="en-US" altLang="ko-KR" sz="800" b="1" dirty="0"/>
              <a:t>:</a:t>
            </a:r>
            <a:r>
              <a:rPr lang="en-US" altLang="ko-KR" sz="800" dirty="0"/>
              <a:t> </a:t>
            </a:r>
            <a:r>
              <a:rPr lang="ko-KR" altLang="en-US" sz="800" dirty="0"/>
              <a:t>현재 생성된 파일 값</a:t>
            </a: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err="1"/>
              <a:t>new_files</a:t>
            </a:r>
            <a:r>
              <a:rPr lang="en-US" altLang="ko-KR" sz="800" b="1" dirty="0"/>
              <a:t>:</a:t>
            </a:r>
            <a:r>
              <a:rPr lang="en-US" altLang="ko-KR" sz="800" dirty="0"/>
              <a:t> </a:t>
            </a:r>
            <a:r>
              <a:rPr lang="ko-KR" altLang="en-US" sz="800" dirty="0"/>
              <a:t>새로운 파일 판단 여부 값</a:t>
            </a:r>
          </a:p>
        </p:txBody>
      </p:sp>
    </p:spTree>
    <p:extLst>
      <p:ext uri="{BB962C8B-B14F-4D97-AF65-F5344CB8AC3E}">
        <p14:creationId xmlns:p14="http://schemas.microsoft.com/office/powerpoint/2010/main" val="719237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50"/>
            <a:ext cx="2047076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신규 이미지 생성 감지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7" name="Google Shape;334;p31">
            <a:extLst>
              <a:ext uri="{FF2B5EF4-FFF2-40B4-BE49-F238E27FC236}">
                <a16:creationId xmlns:a16="http://schemas.microsoft.com/office/drawing/2014/main" id="{AEADADF9-63E3-4A0F-1D96-F3B288975F1A}"/>
              </a:ext>
            </a:extLst>
          </p:cNvPr>
          <p:cNvSpPr txBox="1"/>
          <p:nvPr/>
        </p:nvSpPr>
        <p:spPr>
          <a:xfrm>
            <a:off x="2570735" y="4041614"/>
            <a:ext cx="6202203" cy="100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-US" altLang="ko-KR" sz="1000" dirty="0" err="1">
                <a:solidFill>
                  <a:schemeClr val="dk2"/>
                </a:solidFill>
              </a:rPr>
              <a:t>subprocess</a:t>
            </a:r>
            <a:r>
              <a:rPr lang="en-US" altLang="ko-KR" sz="1000" dirty="0">
                <a:solidFill>
                  <a:schemeClr val="dk2"/>
                </a:solidFill>
              </a:rPr>
              <a:t>: </a:t>
            </a:r>
            <a:r>
              <a:rPr lang="ko-KR" altLang="en-US" sz="1000" dirty="0" err="1">
                <a:solidFill>
                  <a:schemeClr val="dk2"/>
                </a:solidFill>
              </a:rPr>
              <a:t>파이썬</a:t>
            </a:r>
            <a:r>
              <a:rPr lang="ko-KR" altLang="en-US" sz="1000" dirty="0">
                <a:solidFill>
                  <a:schemeClr val="dk2"/>
                </a:solidFill>
              </a:rPr>
              <a:t> 스크립트에서 다른 프로세스를 실행하고 출력 결과를 가져올 수 있게 해주는 라이브러리</a:t>
            </a:r>
            <a:endParaRPr lang="en-US" altLang="ko-KR" sz="1000" dirty="0">
              <a:solidFill>
                <a:schemeClr val="dk2"/>
              </a:solidFill>
            </a:endParaRPr>
          </a:p>
          <a:p>
            <a:pPr marL="457200" lvl="1" indent="-304800">
              <a:buClr>
                <a:schemeClr val="dk2"/>
              </a:buClr>
              <a:buSzPts val="1200"/>
              <a:buChar char="●"/>
            </a:pPr>
            <a:endParaRPr lang="en-US" altLang="ko-KR" sz="1000" dirty="0">
              <a:solidFill>
                <a:schemeClr val="dk2"/>
              </a:solidFill>
            </a:endParaRPr>
          </a:p>
          <a:p>
            <a:pPr marL="457200" lvl="0" indent="-304800">
              <a:buClr>
                <a:schemeClr val="dk2"/>
              </a:buClr>
              <a:buSzPts val="1200"/>
              <a:buChar char="●"/>
            </a:pPr>
            <a:r>
              <a:rPr lang="ko-KR" altLang="en-US" sz="1000" dirty="0" err="1">
                <a:solidFill>
                  <a:schemeClr val="dk2"/>
                </a:solidFill>
              </a:rPr>
              <a:t>카카오톡</a:t>
            </a:r>
            <a:r>
              <a:rPr lang="ko-KR" altLang="en-US" sz="1000" dirty="0">
                <a:solidFill>
                  <a:schemeClr val="dk2"/>
                </a:solidFill>
              </a:rPr>
              <a:t> 메시지 전송을 기능을 수행하는 소스 코드인</a:t>
            </a:r>
            <a:r>
              <a:rPr lang="en-US" sz="1000" dirty="0">
                <a:solidFill>
                  <a:schemeClr val="dk2"/>
                </a:solidFill>
              </a:rPr>
              <a:t> API </a:t>
            </a:r>
            <a:r>
              <a:rPr lang="ko-KR" altLang="en-US" sz="1000" dirty="0">
                <a:solidFill>
                  <a:schemeClr val="dk2"/>
                </a:solidFill>
              </a:rPr>
              <a:t>모듈의 </a:t>
            </a:r>
            <a:r>
              <a:rPr lang="en-US" altLang="ko-KR" sz="1000" dirty="0">
                <a:solidFill>
                  <a:schemeClr val="dk2"/>
                </a:solidFill>
              </a:rPr>
              <a:t>send_message.py </a:t>
            </a:r>
            <a:r>
              <a:rPr lang="ko-KR" altLang="en-US" sz="1000" dirty="0">
                <a:solidFill>
                  <a:schemeClr val="dk2"/>
                </a:solidFill>
              </a:rPr>
              <a:t>코드를 </a:t>
            </a:r>
            <a:r>
              <a:rPr lang="en-US" altLang="ko-KR" sz="1000" dirty="0" err="1">
                <a:solidFill>
                  <a:schemeClr val="dk2"/>
                </a:solidFill>
              </a:rPr>
              <a:t>subprocess</a:t>
            </a:r>
            <a:r>
              <a:rPr lang="en-US" altLang="ko-KR" sz="1000" dirty="0">
                <a:solidFill>
                  <a:schemeClr val="dk2"/>
                </a:solidFill>
              </a:rPr>
              <a:t> </a:t>
            </a:r>
            <a:r>
              <a:rPr lang="ko-KR" altLang="en-US" sz="1000" dirty="0">
                <a:solidFill>
                  <a:schemeClr val="dk2"/>
                </a:solidFill>
              </a:rPr>
              <a:t>라이브러리의 </a:t>
            </a:r>
            <a:r>
              <a:rPr lang="en-US" altLang="ko-KR" sz="1000" dirty="0">
                <a:solidFill>
                  <a:schemeClr val="dk2"/>
                </a:solidFill>
              </a:rPr>
              <a:t>run() </a:t>
            </a:r>
            <a:r>
              <a:rPr lang="ko-KR" altLang="en-US" sz="1000" dirty="0">
                <a:solidFill>
                  <a:schemeClr val="dk2"/>
                </a:solidFill>
              </a:rPr>
              <a:t>함수를 통해 실행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9" name="Google Shape;331;p31">
            <a:extLst>
              <a:ext uri="{FF2B5EF4-FFF2-40B4-BE49-F238E27FC236}">
                <a16:creationId xmlns:a16="http://schemas.microsoft.com/office/drawing/2014/main" id="{7ECB87E3-3C83-D44E-A459-580382FB03C4}"/>
              </a:ext>
            </a:extLst>
          </p:cNvPr>
          <p:cNvSpPr txBox="1"/>
          <p:nvPr/>
        </p:nvSpPr>
        <p:spPr>
          <a:xfrm>
            <a:off x="2505600" y="61920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주요 코드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162" y="1127002"/>
            <a:ext cx="3890395" cy="282254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678825" y="3670852"/>
            <a:ext cx="2688845" cy="12589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242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50"/>
            <a:ext cx="2047076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신규 이미지 생성 감지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9" name="Google Shape;331;p31">
            <a:extLst>
              <a:ext uri="{FF2B5EF4-FFF2-40B4-BE49-F238E27FC236}">
                <a16:creationId xmlns:a16="http://schemas.microsoft.com/office/drawing/2014/main" id="{7ECB87E3-3C83-D44E-A459-580382FB03C4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호출 흐름도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04475" y="1264745"/>
            <a:ext cx="1365160" cy="24622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camera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3995" y="1264746"/>
            <a:ext cx="1538506" cy="24622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 err="1"/>
              <a:t>save_current_satatus</a:t>
            </a:r>
            <a:r>
              <a:rPr lang="en-US" altLang="ko-KR" sz="1000" b="1" dirty="0"/>
              <a:t>()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16085" y="1264745"/>
            <a:ext cx="1347858" cy="24622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check_new_png</a:t>
            </a:r>
            <a:r>
              <a:rPr lang="en-US" altLang="ko-KR" sz="1000" b="1" dirty="0"/>
              <a:t>()</a:t>
            </a:r>
            <a:endParaRPr lang="ko-KR" altLang="en-US" sz="1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463915" y="1264745"/>
            <a:ext cx="1365160" cy="24622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send_message.py</a:t>
            </a:r>
            <a:endParaRPr lang="ko-KR" altLang="en-US" sz="10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2504475" y="4385631"/>
            <a:ext cx="1365160" cy="24622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camera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973995" y="4385631"/>
            <a:ext cx="1538506" cy="24622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 err="1"/>
              <a:t>save_current_satatus</a:t>
            </a:r>
            <a:r>
              <a:rPr lang="en-US" altLang="ko-KR" sz="1000" b="1" dirty="0"/>
              <a:t>()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16085" y="4385630"/>
            <a:ext cx="1347858" cy="24622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/>
              <a:t>check_new_png</a:t>
            </a:r>
            <a:r>
              <a:rPr lang="en-US" altLang="ko-KR" sz="1000" b="1" dirty="0"/>
              <a:t>()</a:t>
            </a:r>
            <a:endParaRPr lang="ko-KR" altLang="en-US" sz="10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7463915" y="4385629"/>
            <a:ext cx="1365160" cy="24622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send_message.py</a:t>
            </a:r>
            <a:endParaRPr lang="ko-KR" altLang="en-US" sz="1000" b="1" dirty="0"/>
          </a:p>
        </p:txBody>
      </p:sp>
      <p:cxnSp>
        <p:nvCxnSpPr>
          <p:cNvPr id="5" name="직선 연결선 4"/>
          <p:cNvCxnSpPr>
            <a:stCxn id="15" idx="2"/>
            <a:endCxn id="53" idx="0"/>
          </p:cNvCxnSpPr>
          <p:nvPr/>
        </p:nvCxnSpPr>
        <p:spPr>
          <a:xfrm>
            <a:off x="3187055" y="1510966"/>
            <a:ext cx="0" cy="2874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16" idx="2"/>
            <a:endCxn id="56" idx="0"/>
          </p:cNvCxnSpPr>
          <p:nvPr/>
        </p:nvCxnSpPr>
        <p:spPr>
          <a:xfrm>
            <a:off x="4743248" y="1510967"/>
            <a:ext cx="0" cy="2874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>
            <a:stCxn id="17" idx="2"/>
            <a:endCxn id="57" idx="0"/>
          </p:cNvCxnSpPr>
          <p:nvPr/>
        </p:nvCxnSpPr>
        <p:spPr>
          <a:xfrm>
            <a:off x="6490014" y="1510966"/>
            <a:ext cx="0" cy="2874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>
            <a:stCxn id="18" idx="2"/>
            <a:endCxn id="58" idx="0"/>
          </p:cNvCxnSpPr>
          <p:nvPr/>
        </p:nvCxnSpPr>
        <p:spPr>
          <a:xfrm>
            <a:off x="8146495" y="1510966"/>
            <a:ext cx="0" cy="2874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3187055" y="1975202"/>
            <a:ext cx="1556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Box 319"/>
          <p:cNvSpPr txBox="1"/>
          <p:nvPr/>
        </p:nvSpPr>
        <p:spPr>
          <a:xfrm>
            <a:off x="3253459" y="1759757"/>
            <a:ext cx="1413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이미지 파일 생성 및 저장</a:t>
            </a:r>
          </a:p>
        </p:txBody>
      </p:sp>
      <p:cxnSp>
        <p:nvCxnSpPr>
          <p:cNvPr id="322" name="직선 화살표 연결선 321"/>
          <p:cNvCxnSpPr/>
          <p:nvPr/>
        </p:nvCxnSpPr>
        <p:spPr>
          <a:xfrm>
            <a:off x="3187055" y="2730650"/>
            <a:ext cx="3295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874454" y="2511029"/>
            <a:ext cx="14132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이미지 파일 생성 및 저장</a:t>
            </a:r>
          </a:p>
        </p:txBody>
      </p:sp>
      <p:cxnSp>
        <p:nvCxnSpPr>
          <p:cNvPr id="325" name="직선 화살표 연결선 324"/>
          <p:cNvCxnSpPr/>
          <p:nvPr/>
        </p:nvCxnSpPr>
        <p:spPr>
          <a:xfrm>
            <a:off x="6490014" y="3399183"/>
            <a:ext cx="16564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645313" y="3050309"/>
            <a:ext cx="14898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새로운 이미지 생성 감지 시 </a:t>
            </a:r>
            <a:r>
              <a:rPr lang="en-US" altLang="ko-KR" sz="800" dirty="0"/>
              <a:t>send_message.py </a:t>
            </a:r>
            <a:r>
              <a:rPr lang="ko-KR" altLang="en-US" sz="800" dirty="0"/>
              <a:t>파일 실행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113633" y="2732853"/>
            <a:ext cx="7483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메시지 전송</a:t>
            </a:r>
          </a:p>
        </p:txBody>
      </p:sp>
      <p:cxnSp>
        <p:nvCxnSpPr>
          <p:cNvPr id="327" name="직선 화살표 연결선 326"/>
          <p:cNvCxnSpPr/>
          <p:nvPr/>
        </p:nvCxnSpPr>
        <p:spPr>
          <a:xfrm>
            <a:off x="8146495" y="2937427"/>
            <a:ext cx="682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/>
          <p:cNvSpPr txBox="1"/>
          <p:nvPr/>
        </p:nvSpPr>
        <p:spPr>
          <a:xfrm>
            <a:off x="4819807" y="2085447"/>
            <a:ext cx="14462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기존에 저장된 파일과 비교</a:t>
            </a:r>
          </a:p>
        </p:txBody>
      </p:sp>
      <p:cxnSp>
        <p:nvCxnSpPr>
          <p:cNvPr id="331" name="직선 화살표 연결선 330"/>
          <p:cNvCxnSpPr/>
          <p:nvPr/>
        </p:nvCxnSpPr>
        <p:spPr>
          <a:xfrm>
            <a:off x="4743248" y="2318732"/>
            <a:ext cx="1749627" cy="117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TextBox 331"/>
          <p:cNvSpPr txBox="1"/>
          <p:nvPr/>
        </p:nvSpPr>
        <p:spPr>
          <a:xfrm>
            <a:off x="4733093" y="1848356"/>
            <a:ext cx="178616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err="1"/>
              <a:t>existing_files</a:t>
            </a:r>
            <a:r>
              <a:rPr lang="en-US" altLang="ko-KR" sz="800" b="1" dirty="0"/>
              <a:t> </a:t>
            </a:r>
            <a:r>
              <a:rPr lang="ko-KR" altLang="en-US" sz="800" dirty="0"/>
              <a:t>변수에 파일 값 저장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697583" y="2772322"/>
            <a:ext cx="17572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err="1"/>
              <a:t>current_files</a:t>
            </a:r>
            <a:r>
              <a:rPr lang="en-US" altLang="ko-KR" sz="800" b="1" dirty="0"/>
              <a:t> </a:t>
            </a:r>
            <a:r>
              <a:rPr lang="ko-KR" altLang="en-US" sz="800" dirty="0"/>
              <a:t>변수에 파일 값 저장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482752" y="2084480"/>
            <a:ext cx="1512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 err="1"/>
              <a:t>new_files</a:t>
            </a:r>
            <a:r>
              <a:rPr lang="en-US" altLang="ko-KR" sz="800" b="1" dirty="0"/>
              <a:t> </a:t>
            </a:r>
            <a:r>
              <a:rPr lang="ko-KR" altLang="en-US" sz="800" dirty="0"/>
              <a:t>변수에 저장된 파일 값으로 비교</a:t>
            </a:r>
          </a:p>
        </p:txBody>
      </p:sp>
    </p:spTree>
    <p:extLst>
      <p:ext uri="{BB962C8B-B14F-4D97-AF65-F5344CB8AC3E}">
        <p14:creationId xmlns:p14="http://schemas.microsoft.com/office/powerpoint/2010/main" val="183450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50"/>
            <a:ext cx="2047076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신규 이미지 생성 감지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내게 카톡 전송</a:t>
            </a:r>
          </a:p>
        </p:txBody>
      </p:sp>
      <p:sp>
        <p:nvSpPr>
          <p:cNvPr id="9" name="Google Shape;331;p31">
            <a:extLst>
              <a:ext uri="{FF2B5EF4-FFF2-40B4-BE49-F238E27FC236}">
                <a16:creationId xmlns:a16="http://schemas.microsoft.com/office/drawing/2014/main" id="{7ECB87E3-3C83-D44E-A459-580382FB03C4}"/>
              </a:ext>
            </a:extLst>
          </p:cNvPr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시연 영상</a:t>
            </a:r>
            <a:endParaRPr sz="800" b="1" dirty="0">
              <a:solidFill>
                <a:schemeClr val="dk2"/>
              </a:solidFill>
            </a:endParaRPr>
          </a:p>
        </p:txBody>
      </p:sp>
      <p:pic>
        <p:nvPicPr>
          <p:cNvPr id="4" name="2024-09-05 10-35-42">
            <a:hlinkClick r:id="" action="ppaction://media"/>
            <a:extLst>
              <a:ext uri="{FF2B5EF4-FFF2-40B4-BE49-F238E27FC236}">
                <a16:creationId xmlns:a16="http://schemas.microsoft.com/office/drawing/2014/main" id="{E613B755-80AC-0905-A557-A0C3D81759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65369" y="1181175"/>
            <a:ext cx="6220086" cy="349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68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50"/>
            <a:ext cx="1941465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내게 카톡 전송</a:t>
            </a:r>
          </a:p>
        </p:txBody>
      </p:sp>
      <p:sp>
        <p:nvSpPr>
          <p:cNvPr id="5" name="Google Shape;334;p31">
            <a:extLst>
              <a:ext uri="{FF2B5EF4-FFF2-40B4-BE49-F238E27FC236}">
                <a16:creationId xmlns:a16="http://schemas.microsoft.com/office/drawing/2014/main" id="{FC84ED3B-F5C5-1C87-77FB-D80BDD94FA56}"/>
              </a:ext>
            </a:extLst>
          </p:cNvPr>
          <p:cNvSpPr txBox="1"/>
          <p:nvPr/>
        </p:nvSpPr>
        <p:spPr>
          <a:xfrm>
            <a:off x="2504475" y="1111963"/>
            <a:ext cx="56442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-KR" altLang="en-US" sz="1200" dirty="0">
                <a:solidFill>
                  <a:schemeClr val="dk2"/>
                </a:solidFill>
              </a:rPr>
              <a:t>허가된 토큰을 발급 받아 메시지를 전송하기 위해 필요한  </a:t>
            </a:r>
            <a:r>
              <a:rPr lang="en-US" altLang="ko-KR" sz="1200" dirty="0">
                <a:solidFill>
                  <a:schemeClr val="dk2"/>
                </a:solidFill>
              </a:rPr>
              <a:t>JSON</a:t>
            </a:r>
            <a:r>
              <a:rPr lang="ko-KR" altLang="en-US" sz="1200" dirty="0">
                <a:solidFill>
                  <a:schemeClr val="dk2"/>
                </a:solidFill>
              </a:rPr>
              <a:t>파일 저장</a:t>
            </a:r>
            <a:r>
              <a:rPr lang="en-US" altLang="ko-KR" sz="1200" dirty="0">
                <a:solidFill>
                  <a:schemeClr val="dk2"/>
                </a:solidFill>
              </a:rPr>
              <a:t> </a:t>
            </a:r>
            <a:endParaRPr sz="12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-KR" altLang="en-US" sz="1200" dirty="0">
                <a:solidFill>
                  <a:schemeClr val="dk2"/>
                </a:solidFill>
              </a:rPr>
              <a:t>토큰 인증을 위한 </a:t>
            </a:r>
            <a:r>
              <a:rPr lang="en-US" altLang="ko-KR" sz="1200" dirty="0">
                <a:solidFill>
                  <a:schemeClr val="dk2"/>
                </a:solidFill>
              </a:rPr>
              <a:t>OAuth URL, Rest API </a:t>
            </a:r>
            <a:r>
              <a:rPr lang="ko-KR" altLang="en-US" sz="1200" dirty="0">
                <a:solidFill>
                  <a:schemeClr val="dk2"/>
                </a:solidFill>
              </a:rPr>
              <a:t>키 및 토큰 발급을 위해 리다이렉트되는 </a:t>
            </a:r>
            <a:r>
              <a:rPr lang="en-US" altLang="ko-KR" sz="1200" dirty="0">
                <a:solidFill>
                  <a:schemeClr val="dk2"/>
                </a:solidFill>
              </a:rPr>
              <a:t>URL </a:t>
            </a:r>
            <a:r>
              <a:rPr lang="ko-KR" altLang="en-US" sz="1200" dirty="0">
                <a:solidFill>
                  <a:schemeClr val="dk2"/>
                </a:solidFill>
              </a:rPr>
              <a:t>을 데이터 값으로 입력하여 </a:t>
            </a:r>
            <a:r>
              <a:rPr lang="en-US" altLang="ko-KR" sz="1200" dirty="0">
                <a:solidFill>
                  <a:schemeClr val="dk2"/>
                </a:solidFill>
              </a:rPr>
              <a:t>JSON </a:t>
            </a:r>
            <a:r>
              <a:rPr lang="ko-KR" altLang="en-US" sz="1200" dirty="0">
                <a:solidFill>
                  <a:schemeClr val="dk2"/>
                </a:solidFill>
              </a:rPr>
              <a:t>파일 생성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8" name="Google Shape;331;p31">
            <a:extLst>
              <a:ext uri="{FF2B5EF4-FFF2-40B4-BE49-F238E27FC236}">
                <a16:creationId xmlns:a16="http://schemas.microsoft.com/office/drawing/2014/main" id="{8D22BC4D-B5EA-7F0B-A0B8-3D5DA2DADA42}"/>
              </a:ext>
            </a:extLst>
          </p:cNvPr>
          <p:cNvSpPr txBox="1"/>
          <p:nvPr/>
        </p:nvSpPr>
        <p:spPr>
          <a:xfrm>
            <a:off x="2505600" y="61920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주요 코드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575" y="2027771"/>
            <a:ext cx="3186235" cy="28840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18457" y="2462360"/>
            <a:ext cx="2158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0070C0"/>
                </a:solidFill>
              </a:rPr>
              <a:t>권한 부여 승인 코드 방식</a:t>
            </a:r>
            <a:endParaRPr lang="en-US" altLang="ko-KR" sz="1000" b="1" dirty="0">
              <a:solidFill>
                <a:srgbClr val="0070C0"/>
              </a:solidFill>
            </a:endParaRPr>
          </a:p>
          <a:p>
            <a:r>
              <a:rPr lang="en-US" altLang="ko-KR" sz="1000" b="1" dirty="0">
                <a:solidFill>
                  <a:srgbClr val="0070C0"/>
                </a:solidFill>
              </a:rPr>
              <a:t>(Authorization Code Grant )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26575" y="2862470"/>
            <a:ext cx="2053635" cy="37447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326575" y="3282537"/>
            <a:ext cx="2053635" cy="61360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620668" y="3049705"/>
            <a:ext cx="237294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 err="1"/>
              <a:t>url</a:t>
            </a:r>
            <a:r>
              <a:rPr lang="en-US" altLang="ko-KR" sz="900" b="1" dirty="0"/>
              <a:t>, </a:t>
            </a:r>
            <a:r>
              <a:rPr lang="en-US" altLang="ko-KR" sz="900" b="1" dirty="0" err="1"/>
              <a:t>rest_api_key</a:t>
            </a:r>
            <a:r>
              <a:rPr lang="en-US" altLang="ko-KR" sz="900" b="1" dirty="0"/>
              <a:t>, </a:t>
            </a:r>
            <a:r>
              <a:rPr lang="en-US" altLang="ko-KR" sz="900" b="1" dirty="0" err="1"/>
              <a:t>redirect_uri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변수</a:t>
            </a:r>
            <a:r>
              <a:rPr lang="en-US" altLang="ko-KR" sz="900" b="1" dirty="0"/>
              <a:t>: </a:t>
            </a:r>
            <a:r>
              <a:rPr lang="en-US" altLang="ko-KR" sz="900" dirty="0"/>
              <a:t>Access Token</a:t>
            </a:r>
            <a:r>
              <a:rPr lang="ko-KR" altLang="en-US" sz="900" dirty="0"/>
              <a:t>을 발급받기 위한 요청 </a:t>
            </a:r>
            <a:r>
              <a:rPr lang="ko-KR" altLang="en-US" sz="900" dirty="0" err="1"/>
              <a:t>파라미터</a:t>
            </a:r>
            <a:r>
              <a:rPr lang="ko-KR" altLang="en-US" sz="900" dirty="0"/>
              <a:t> 데이터</a:t>
            </a:r>
            <a:r>
              <a:rPr lang="en-US" altLang="ko-KR" sz="9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/>
              <a:t>data </a:t>
            </a:r>
            <a:r>
              <a:rPr lang="ko-KR" altLang="en-US" sz="900" b="1" dirty="0"/>
              <a:t>변수</a:t>
            </a:r>
            <a:r>
              <a:rPr lang="en-US" altLang="ko-KR" sz="900" b="1" dirty="0"/>
              <a:t>: </a:t>
            </a:r>
            <a:r>
              <a:rPr lang="en-US" altLang="ko-KR" sz="900" dirty="0"/>
              <a:t>Access Token</a:t>
            </a:r>
            <a:r>
              <a:rPr lang="ko-KR" altLang="en-US" sz="900" dirty="0"/>
              <a:t>을 발급받기 위한 </a:t>
            </a:r>
            <a:r>
              <a:rPr lang="en-US" altLang="ko-KR" sz="900" dirty="0"/>
              <a:t>JSON</a:t>
            </a:r>
            <a:r>
              <a:rPr lang="ko-KR" altLang="en-US" sz="900" dirty="0"/>
              <a:t>타입의 데이터 포맷</a:t>
            </a:r>
            <a:r>
              <a:rPr lang="en-US" altLang="ko-KR" sz="900" dirty="0"/>
              <a:t>(</a:t>
            </a:r>
            <a:r>
              <a:rPr lang="ko-KR" altLang="en-US" sz="900" dirty="0" err="1"/>
              <a:t>파라미터</a:t>
            </a:r>
            <a:r>
              <a:rPr lang="en-US" altLang="ko-KR" sz="9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9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b="1" dirty="0"/>
              <a:t>response </a:t>
            </a:r>
            <a:r>
              <a:rPr lang="ko-KR" altLang="en-US" sz="900" b="1" dirty="0"/>
              <a:t>변수</a:t>
            </a:r>
            <a:r>
              <a:rPr lang="en-US" altLang="ko-KR" sz="900" b="1" dirty="0"/>
              <a:t>:</a:t>
            </a:r>
            <a:r>
              <a:rPr lang="en-US" altLang="ko-KR" sz="900" dirty="0"/>
              <a:t> </a:t>
            </a:r>
            <a:r>
              <a:rPr lang="ko-KR" altLang="en-US" sz="900" dirty="0"/>
              <a:t>요청 후 받은 승인된 응답 데이터 </a:t>
            </a:r>
            <a:r>
              <a:rPr lang="en-US" altLang="ko-KR" sz="900" dirty="0"/>
              <a:t>(</a:t>
            </a:r>
            <a:r>
              <a:rPr lang="ko-KR" altLang="en-US" sz="900" dirty="0"/>
              <a:t>토큰 값이 포함된 </a:t>
            </a:r>
            <a:r>
              <a:rPr lang="en-US" altLang="ko-KR" sz="900" dirty="0"/>
              <a:t>JSON </a:t>
            </a:r>
            <a:r>
              <a:rPr lang="ko-KR" altLang="en-US" sz="900" dirty="0"/>
              <a:t>타입의 데이터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92672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92E3F82-5A11-D5F6-1C80-9368285AF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859" y="2522092"/>
            <a:ext cx="1835010" cy="17352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3" name="Google Shape;93;p16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94" name="Google Shape;94;p16"/>
          <p:cNvCxnSpPr/>
          <p:nvPr/>
        </p:nvCxnSpPr>
        <p:spPr>
          <a:xfrm>
            <a:off x="2504475" y="381150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6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6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01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201850" y="831075"/>
            <a:ext cx="13830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accent5"/>
                </a:solidFill>
              </a:rPr>
              <a:t>프로젝트 개요</a:t>
            </a:r>
            <a:endParaRPr sz="1500" b="1">
              <a:solidFill>
                <a:schemeClr val="accent5"/>
              </a:solidFill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2504475" y="620650"/>
            <a:ext cx="212987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dk1"/>
                </a:solidFill>
              </a:rPr>
              <a:t>개발 </a:t>
            </a:r>
            <a:r>
              <a:rPr lang="ko-KR" altLang="en-US" sz="2000" b="1" dirty="0">
                <a:solidFill>
                  <a:schemeClr val="dk1"/>
                </a:solidFill>
              </a:rPr>
              <a:t>취지 </a:t>
            </a:r>
            <a:r>
              <a:rPr lang="en-US" altLang="ko-KR" sz="2000" b="1" dirty="0">
                <a:solidFill>
                  <a:schemeClr val="dk1"/>
                </a:solidFill>
              </a:rPr>
              <a:t>/ </a:t>
            </a:r>
            <a:r>
              <a:rPr lang="ko-KR" altLang="en-US" sz="2000" b="1" dirty="0">
                <a:solidFill>
                  <a:schemeClr val="dk1"/>
                </a:solidFill>
              </a:rPr>
              <a:t>목표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14502F-74DB-DE43-6114-D4262D0EB5B8}"/>
              </a:ext>
            </a:extLst>
          </p:cNvPr>
          <p:cNvGrpSpPr/>
          <p:nvPr/>
        </p:nvGrpSpPr>
        <p:grpSpPr>
          <a:xfrm>
            <a:off x="4752111" y="2698767"/>
            <a:ext cx="1589490" cy="1633460"/>
            <a:chOff x="2573560" y="2764354"/>
            <a:chExt cx="2618645" cy="214742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0424592-9C65-C8BD-A981-D89CAF2CC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3560" y="2764354"/>
              <a:ext cx="1835010" cy="208573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050" name="Picture 2" descr="단독] 주거침입 2년 새 30% 증가… 잠 못 드는 여성 1인 가구 - 부산일보">
              <a:extLst>
                <a:ext uri="{FF2B5EF4-FFF2-40B4-BE49-F238E27FC236}">
                  <a16:creationId xmlns:a16="http://schemas.microsoft.com/office/drawing/2014/main" id="{43BF646E-90DE-0504-761F-AAAB5A31EE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9687" y="3263834"/>
              <a:ext cx="2412518" cy="164794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3967D39-0767-2DBE-7429-7D8038869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9978" y="2803388"/>
            <a:ext cx="1835010" cy="15804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2179691-6DE8-3B49-E3D8-78026C497920}"/>
              </a:ext>
            </a:extLst>
          </p:cNvPr>
          <p:cNvGrpSpPr/>
          <p:nvPr/>
        </p:nvGrpSpPr>
        <p:grpSpPr>
          <a:xfrm>
            <a:off x="2899006" y="1239350"/>
            <a:ext cx="1144491" cy="914500"/>
            <a:chOff x="1161238" y="2706624"/>
            <a:chExt cx="1659420" cy="1435608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02B4B91-4150-68D8-EC82-0D8E2A715B25}"/>
                </a:ext>
              </a:extLst>
            </p:cNvPr>
            <p:cNvSpPr/>
            <p:nvPr/>
          </p:nvSpPr>
          <p:spPr>
            <a:xfrm>
              <a:off x="1243584" y="2706624"/>
              <a:ext cx="1508760" cy="1435608"/>
            </a:xfrm>
            <a:prstGeom prst="ellipse">
              <a:avLst/>
            </a:prstGeom>
            <a:noFill/>
            <a:ln>
              <a:solidFill>
                <a:srgbClr val="0097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51F6C2-623B-49CB-A4AE-606CDD032AB5}"/>
                </a:ext>
              </a:extLst>
            </p:cNvPr>
            <p:cNvSpPr txBox="1"/>
            <p:nvPr/>
          </p:nvSpPr>
          <p:spPr>
            <a:xfrm>
              <a:off x="1161238" y="3056325"/>
              <a:ext cx="1659420" cy="8213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1</a:t>
              </a:r>
              <a:r>
                <a:rPr lang="ko-KR" altLang="en-US" b="1" dirty="0"/>
                <a:t>인 가구</a:t>
              </a:r>
              <a:endParaRPr lang="en-US" altLang="ko-KR" b="1" dirty="0"/>
            </a:p>
            <a:p>
              <a:pPr algn="ctr"/>
              <a:r>
                <a:rPr lang="ko-KR" altLang="en-US" b="1" dirty="0"/>
                <a:t>증가</a:t>
              </a:r>
              <a:endParaRPr lang="en-US" altLang="ko-KR" b="1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CE6FBC2-B35A-F34A-B511-CE432B4A5F59}"/>
              </a:ext>
            </a:extLst>
          </p:cNvPr>
          <p:cNvGrpSpPr/>
          <p:nvPr/>
        </p:nvGrpSpPr>
        <p:grpSpPr>
          <a:xfrm>
            <a:off x="5001702" y="1239350"/>
            <a:ext cx="1144491" cy="914500"/>
            <a:chOff x="1161238" y="2706624"/>
            <a:chExt cx="1659420" cy="143560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C5931B7-E46D-E16F-A047-1390208ECA3D}"/>
                </a:ext>
              </a:extLst>
            </p:cNvPr>
            <p:cNvSpPr/>
            <p:nvPr/>
          </p:nvSpPr>
          <p:spPr>
            <a:xfrm>
              <a:off x="1243584" y="2706624"/>
              <a:ext cx="1508760" cy="1435608"/>
            </a:xfrm>
            <a:prstGeom prst="ellipse">
              <a:avLst/>
            </a:prstGeom>
            <a:noFill/>
            <a:ln>
              <a:solidFill>
                <a:srgbClr val="0097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BBD0FB-91D5-EA10-69B0-D4A63CA6A5E9}"/>
                </a:ext>
              </a:extLst>
            </p:cNvPr>
            <p:cNvSpPr txBox="1"/>
            <p:nvPr/>
          </p:nvSpPr>
          <p:spPr>
            <a:xfrm>
              <a:off x="1161238" y="3013745"/>
              <a:ext cx="1659420" cy="8213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주거 침입</a:t>
              </a:r>
              <a:endParaRPr lang="en-US" altLang="ko-KR" b="1" dirty="0"/>
            </a:p>
            <a:p>
              <a:pPr algn="ctr"/>
              <a:r>
                <a:rPr lang="ko-KR" altLang="en-US" b="1" dirty="0"/>
                <a:t>범죄 증가</a:t>
              </a:r>
              <a:endParaRPr lang="en-US" altLang="ko-KR" b="1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3347D70-F803-45AE-03E2-E7C02F17661A}"/>
              </a:ext>
            </a:extLst>
          </p:cNvPr>
          <p:cNvGrpSpPr/>
          <p:nvPr/>
        </p:nvGrpSpPr>
        <p:grpSpPr>
          <a:xfrm>
            <a:off x="7104397" y="1239350"/>
            <a:ext cx="1144491" cy="914500"/>
            <a:chOff x="1161238" y="2706624"/>
            <a:chExt cx="1659420" cy="1435608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703BE22-99A4-74F4-3EE8-F92A57F6A367}"/>
                </a:ext>
              </a:extLst>
            </p:cNvPr>
            <p:cNvSpPr/>
            <p:nvPr/>
          </p:nvSpPr>
          <p:spPr>
            <a:xfrm>
              <a:off x="1243584" y="2706624"/>
              <a:ext cx="1508760" cy="1435608"/>
            </a:xfrm>
            <a:prstGeom prst="ellipse">
              <a:avLst/>
            </a:prstGeom>
            <a:noFill/>
            <a:ln>
              <a:solidFill>
                <a:srgbClr val="0097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2895AA-97D2-6A3F-560D-BDDDF23CCE56}"/>
                </a:ext>
              </a:extLst>
            </p:cNvPr>
            <p:cNvSpPr txBox="1"/>
            <p:nvPr/>
          </p:nvSpPr>
          <p:spPr>
            <a:xfrm>
              <a:off x="1161238" y="3013745"/>
              <a:ext cx="1659420" cy="8213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여성 대상</a:t>
              </a:r>
              <a:endParaRPr lang="en-US" altLang="ko-KR" b="1" dirty="0"/>
            </a:p>
            <a:p>
              <a:pPr algn="ctr"/>
              <a:r>
                <a:rPr lang="ko-KR" altLang="en-US" b="1" dirty="0"/>
                <a:t>범죄 증가</a:t>
              </a:r>
              <a:endParaRPr lang="en-US" altLang="ko-KR" b="1" dirty="0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A64B3A4-15A8-F18E-E086-8235E4AB87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9178" y="2978723"/>
            <a:ext cx="2119068" cy="161971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5F26594E-8147-8C02-720E-A4565EAA7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712" y="2720410"/>
            <a:ext cx="1625472" cy="1537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Google Shape;97;p16">
            <a:extLst>
              <a:ext uri="{FF2B5EF4-FFF2-40B4-BE49-F238E27FC236}">
                <a16:creationId xmlns:a16="http://schemas.microsoft.com/office/drawing/2014/main" id="{D32E5FB3-1125-63B5-E99F-72081EFF3C20}"/>
              </a:ext>
            </a:extLst>
          </p:cNvPr>
          <p:cNvSpPr txBox="1"/>
          <p:nvPr/>
        </p:nvSpPr>
        <p:spPr>
          <a:xfrm>
            <a:off x="240624" y="1239350"/>
            <a:ext cx="1505916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1-1 개발</a:t>
            </a:r>
            <a:r>
              <a:rPr lang="en-US" altLang="ko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취지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목표</a:t>
            </a:r>
            <a:endParaRPr sz="1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bg1">
                    <a:lumMod val="65000"/>
                  </a:schemeClr>
                </a:solidFill>
              </a:rPr>
              <a:t>1-2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개발 담당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1-3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개발 일정</a:t>
            </a:r>
            <a:endParaRPr sz="1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197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50"/>
            <a:ext cx="1941465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내게 카톡 전송</a:t>
            </a:r>
          </a:p>
        </p:txBody>
      </p:sp>
      <p:sp>
        <p:nvSpPr>
          <p:cNvPr id="8" name="Google Shape;331;p31">
            <a:extLst>
              <a:ext uri="{FF2B5EF4-FFF2-40B4-BE49-F238E27FC236}">
                <a16:creationId xmlns:a16="http://schemas.microsoft.com/office/drawing/2014/main" id="{8D22BC4D-B5EA-7F0B-A0B8-3D5DA2DADA42}"/>
              </a:ext>
            </a:extLst>
          </p:cNvPr>
          <p:cNvSpPr txBox="1"/>
          <p:nvPr/>
        </p:nvSpPr>
        <p:spPr>
          <a:xfrm>
            <a:off x="2505600" y="61920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데이터 포맷</a:t>
            </a: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43808" y="1239350"/>
            <a:ext cx="57077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JSON </a:t>
            </a:r>
            <a:r>
              <a:rPr lang="ko-KR" altLang="en-US" sz="1000" b="1" dirty="0"/>
              <a:t>데이터 포맷</a:t>
            </a:r>
            <a:r>
              <a:rPr lang="en-US" altLang="ko-KR" sz="1000" b="1" dirty="0"/>
              <a:t>: </a:t>
            </a:r>
            <a:r>
              <a:rPr lang="ko-KR" altLang="en-US" sz="1000" b="1" dirty="0" err="1"/>
              <a:t>크로스프랫폼</a:t>
            </a:r>
            <a:r>
              <a:rPr lang="en-US" altLang="ko-KR" sz="1000" b="1" dirty="0"/>
              <a:t>(</a:t>
            </a:r>
            <a:r>
              <a:rPr lang="ko-KR" altLang="en-US" sz="1000" dirty="0"/>
              <a:t>애플리케이션 및 플랫폼</a:t>
            </a:r>
            <a:r>
              <a:rPr lang="en-US" altLang="ko-KR" sz="1000" dirty="0"/>
              <a:t>, OS</a:t>
            </a:r>
            <a:r>
              <a:rPr lang="ko-KR" altLang="en-US" sz="1000" dirty="0"/>
              <a:t>등 환경에 </a:t>
            </a:r>
            <a:r>
              <a:rPr lang="ko-KR" altLang="en-US" sz="1000" dirty="0" err="1"/>
              <a:t>구애받지</a:t>
            </a:r>
            <a:r>
              <a:rPr lang="ko-KR" altLang="en-US" sz="1000" dirty="0"/>
              <a:t> 않고</a:t>
            </a:r>
            <a:r>
              <a:rPr lang="en-US" altLang="ko-KR" sz="1000" dirty="0"/>
              <a:t>) </a:t>
            </a:r>
            <a:r>
              <a:rPr lang="ko-KR" altLang="en-US" sz="1000" dirty="0"/>
              <a:t>기반 네트워크 통신 장점과</a:t>
            </a:r>
            <a:r>
              <a:rPr lang="en-US" altLang="ko-KR" sz="1000" dirty="0"/>
              <a:t> </a:t>
            </a:r>
            <a:r>
              <a:rPr lang="ko-KR" altLang="en-US" sz="1000" dirty="0"/>
              <a:t>런타임 메모리에 저장된 데이터로  </a:t>
            </a:r>
            <a:r>
              <a:rPr lang="ko-KR" altLang="en-US" sz="1000" dirty="0" err="1"/>
              <a:t>마크업</a:t>
            </a:r>
            <a:r>
              <a:rPr lang="ko-KR" altLang="en-US" sz="1000" dirty="0"/>
              <a:t> 타입의 텍스트로 변환</a:t>
            </a:r>
            <a:br>
              <a:rPr lang="en-US" altLang="ko-KR" sz="1000" dirty="0"/>
            </a:br>
            <a:r>
              <a:rPr lang="en-US" altLang="ko-KR" sz="1000" dirty="0"/>
              <a:t>(</a:t>
            </a:r>
            <a:r>
              <a:rPr lang="ko-KR" altLang="en-US" sz="1000" dirty="0"/>
              <a:t>데이터 직렬화</a:t>
            </a:r>
            <a:r>
              <a:rPr lang="en-US" altLang="ko-KR" sz="1000" dirty="0"/>
              <a:t>)</a:t>
            </a:r>
            <a:r>
              <a:rPr lang="ko-KR" altLang="en-US" sz="1000" dirty="0"/>
              <a:t>하여 통신하기 위함</a:t>
            </a:r>
            <a:endParaRPr lang="en-US" altLang="ko-KR" sz="1000" dirty="0"/>
          </a:p>
          <a:p>
            <a:endParaRPr lang="en-US" altLang="ko-KR" sz="1000" dirty="0"/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XML </a:t>
            </a:r>
            <a:r>
              <a:rPr lang="ko-KR" altLang="en-US" sz="1000" dirty="0"/>
              <a:t>보다 적은 메타데이터와 높은 </a:t>
            </a:r>
            <a:r>
              <a:rPr lang="ko-KR" altLang="en-US" sz="1000" dirty="0" err="1"/>
              <a:t>파싱</a:t>
            </a:r>
            <a:r>
              <a:rPr lang="ko-KR" altLang="en-US" sz="1000" dirty="0"/>
              <a:t> 기능성으로 현재 가장 널리 쓰이고 있는 데이터 </a:t>
            </a:r>
            <a:r>
              <a:rPr lang="ko-KR" altLang="en-US" sz="1000" dirty="0" err="1"/>
              <a:t>포맷임</a:t>
            </a:r>
            <a:endParaRPr lang="ko-KR" altLang="en-US" sz="10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293962" y="2949329"/>
            <a:ext cx="4745625" cy="1351721"/>
            <a:chOff x="2944924" y="2637183"/>
            <a:chExt cx="4745625" cy="1351721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2944924" y="2637183"/>
              <a:ext cx="1094651" cy="135172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595898" y="2637183"/>
              <a:ext cx="1094651" cy="1351721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/>
            <p:cNvCxnSpPr>
              <a:stCxn id="11" idx="3"/>
              <a:endCxn id="24" idx="1"/>
            </p:cNvCxnSpPr>
            <p:nvPr/>
          </p:nvCxnSpPr>
          <p:spPr>
            <a:xfrm>
              <a:off x="4039575" y="3313044"/>
              <a:ext cx="255632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4604447" y="3067932"/>
              <a:ext cx="1426578" cy="490222"/>
              <a:chOff x="4630538" y="3138633"/>
              <a:chExt cx="1426578" cy="490222"/>
            </a:xfrm>
            <a:solidFill>
              <a:schemeClr val="bg1"/>
            </a:solidFill>
          </p:grpSpPr>
          <p:sp>
            <p:nvSpPr>
              <p:cNvPr id="19" name="모서리가 접힌 도형 18"/>
              <p:cNvSpPr/>
              <p:nvPr/>
            </p:nvSpPr>
            <p:spPr>
              <a:xfrm>
                <a:off x="4630538" y="3138633"/>
                <a:ext cx="1426578" cy="490222"/>
              </a:xfrm>
              <a:prstGeom prst="foldedCorner">
                <a:avLst/>
              </a:prstGeom>
              <a:grpFill/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047131" y="3252939"/>
                <a:ext cx="714526" cy="2616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100" dirty="0"/>
                  <a:t>JSON</a:t>
                </a:r>
                <a:endParaRPr lang="ko-KR" altLang="en-US" sz="1100" dirty="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2993150" y="3182238"/>
              <a:ext cx="99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sever/client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61670" y="3182238"/>
              <a:ext cx="998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sever/client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535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50"/>
            <a:ext cx="1941465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내게 카톡 전송</a:t>
            </a:r>
          </a:p>
        </p:txBody>
      </p:sp>
      <p:sp>
        <p:nvSpPr>
          <p:cNvPr id="8" name="Google Shape;331;p31">
            <a:extLst>
              <a:ext uri="{FF2B5EF4-FFF2-40B4-BE49-F238E27FC236}">
                <a16:creationId xmlns:a16="http://schemas.microsoft.com/office/drawing/2014/main" id="{8D22BC4D-B5EA-7F0B-A0B8-3D5DA2DADA42}"/>
              </a:ext>
            </a:extLst>
          </p:cNvPr>
          <p:cNvSpPr txBox="1"/>
          <p:nvPr/>
        </p:nvSpPr>
        <p:spPr>
          <a:xfrm>
            <a:off x="2505600" y="61920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데이터 포맷</a:t>
            </a:r>
            <a:endParaRPr sz="800" b="1" dirty="0">
              <a:solidFill>
                <a:schemeClr val="dk2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181992" y="1366706"/>
            <a:ext cx="4969565" cy="3374940"/>
            <a:chOff x="2781237" y="1181175"/>
            <a:chExt cx="4969565" cy="3374940"/>
          </a:xfrm>
        </p:grpSpPr>
        <p:pic>
          <p:nvPicPr>
            <p:cNvPr id="1026" name="Picture 2" descr="https://blog.kakaocdn.net/dn/TjaGs/btsvx4dLeoE/8qvuX1Tt9ZH4XPLkMh0a8k/im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237" y="1181175"/>
              <a:ext cx="4284972" cy="3061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2781237" y="4356060"/>
              <a:ext cx="496956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출처</a:t>
              </a: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 https://medium.com/@oazzat19/what-is-the-difference-between-html-vs-xml-vs-json-254864972bbb</a:t>
              </a:r>
              <a:endPara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5855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50"/>
            <a:ext cx="1941465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내게 카톡 전송</a:t>
            </a:r>
          </a:p>
        </p:txBody>
      </p:sp>
      <p:sp>
        <p:nvSpPr>
          <p:cNvPr id="8" name="Google Shape;331;p31">
            <a:extLst>
              <a:ext uri="{FF2B5EF4-FFF2-40B4-BE49-F238E27FC236}">
                <a16:creationId xmlns:a16="http://schemas.microsoft.com/office/drawing/2014/main" id="{8D22BC4D-B5EA-7F0B-A0B8-3D5DA2DADA42}"/>
              </a:ext>
            </a:extLst>
          </p:cNvPr>
          <p:cNvSpPr txBox="1"/>
          <p:nvPr/>
        </p:nvSpPr>
        <p:spPr>
          <a:xfrm>
            <a:off x="2505599" y="619200"/>
            <a:ext cx="2054805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</a:rPr>
              <a:t>API </a:t>
            </a:r>
            <a:r>
              <a:rPr lang="ko-KR" altLang="en-US" sz="2000" b="1" dirty="0">
                <a:solidFill>
                  <a:schemeClr val="dk1"/>
                </a:solidFill>
              </a:rPr>
              <a:t>호출 흐름도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504475" y="1051955"/>
            <a:ext cx="6324600" cy="3831235"/>
            <a:chOff x="2504475" y="919165"/>
            <a:chExt cx="6324600" cy="3831235"/>
          </a:xfrm>
        </p:grpSpPr>
        <p:sp>
          <p:nvSpPr>
            <p:cNvPr id="4" name="TextBox 3"/>
            <p:cNvSpPr txBox="1"/>
            <p:nvPr/>
          </p:nvSpPr>
          <p:spPr>
            <a:xfrm>
              <a:off x="2504475" y="1187802"/>
              <a:ext cx="1365160" cy="400110"/>
            </a:xfrm>
            <a:prstGeom prst="rect">
              <a:avLst/>
            </a:prstGeom>
            <a:solidFill>
              <a:schemeClr val="accent6">
                <a:alpha val="48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User</a:t>
              </a:r>
            </a:p>
            <a:p>
              <a:pPr algn="ctr"/>
              <a:r>
                <a:rPr lang="en-US" altLang="ko-KR" sz="1000" b="1" dirty="0"/>
                <a:t>(Resource Owner)</a:t>
              </a:r>
              <a:endParaRPr lang="ko-KR" altLang="en-US" sz="10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73995" y="1187802"/>
              <a:ext cx="1172818" cy="400110"/>
            </a:xfrm>
            <a:prstGeom prst="rect">
              <a:avLst/>
            </a:prstGeom>
            <a:solidFill>
              <a:schemeClr val="accent6">
                <a:alpha val="48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b="1" dirty="0"/>
                <a:t>Client</a:t>
              </a:r>
            </a:p>
            <a:p>
              <a:pPr algn="ctr"/>
              <a:r>
                <a:rPr lang="en-US" altLang="ko-KR" sz="1000" b="1" dirty="0"/>
                <a:t>(Application)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51173" y="1181175"/>
              <a:ext cx="1177524" cy="400110"/>
            </a:xfrm>
            <a:prstGeom prst="rect">
              <a:avLst/>
            </a:prstGeom>
            <a:solidFill>
              <a:schemeClr val="accent6">
                <a:alpha val="48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Authorization Server</a:t>
              </a:r>
              <a:endParaRPr lang="ko-KR" altLang="en-US" sz="10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63915" y="1187802"/>
              <a:ext cx="1365160" cy="400110"/>
            </a:xfrm>
            <a:prstGeom prst="rect">
              <a:avLst/>
            </a:prstGeom>
            <a:solidFill>
              <a:schemeClr val="accent6">
                <a:alpha val="48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Server</a:t>
              </a:r>
            </a:p>
            <a:p>
              <a:pPr algn="ctr"/>
              <a:r>
                <a:rPr lang="en-US" altLang="ko-KR" sz="1000" b="1" dirty="0"/>
                <a:t>(Resource Server)</a:t>
              </a:r>
              <a:endParaRPr lang="ko-KR" altLang="en-US" sz="10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04475" y="4350290"/>
              <a:ext cx="1365160" cy="400110"/>
            </a:xfrm>
            <a:prstGeom prst="rect">
              <a:avLst/>
            </a:prstGeom>
            <a:solidFill>
              <a:schemeClr val="accent6">
                <a:alpha val="48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User</a:t>
              </a:r>
            </a:p>
            <a:p>
              <a:pPr algn="ctr"/>
              <a:r>
                <a:rPr lang="en-US" altLang="ko-KR" sz="1000" b="1" dirty="0"/>
                <a:t>(Resource Owner)</a:t>
              </a:r>
              <a:endParaRPr lang="ko-KR" altLang="en-US" sz="10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973995" y="4350290"/>
              <a:ext cx="1172818" cy="400110"/>
            </a:xfrm>
            <a:prstGeom prst="rect">
              <a:avLst/>
            </a:prstGeom>
            <a:solidFill>
              <a:schemeClr val="accent6">
                <a:alpha val="48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000" b="1" dirty="0"/>
                <a:t>Client</a:t>
              </a:r>
            </a:p>
            <a:p>
              <a:pPr algn="ctr"/>
              <a:r>
                <a:rPr lang="en-US" altLang="ko-KR" sz="1000" b="1" dirty="0"/>
                <a:t>(Application)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51173" y="4350290"/>
              <a:ext cx="1177524" cy="400110"/>
            </a:xfrm>
            <a:prstGeom prst="rect">
              <a:avLst/>
            </a:prstGeom>
            <a:solidFill>
              <a:schemeClr val="accent6">
                <a:alpha val="48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Authorization Server</a:t>
              </a:r>
              <a:endParaRPr lang="ko-KR" altLang="en-US" sz="10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463915" y="4350290"/>
              <a:ext cx="1365160" cy="400110"/>
            </a:xfrm>
            <a:prstGeom prst="rect">
              <a:avLst/>
            </a:prstGeom>
            <a:solidFill>
              <a:schemeClr val="accent6">
                <a:alpha val="48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Server</a:t>
              </a:r>
            </a:p>
            <a:p>
              <a:pPr algn="ctr"/>
              <a:r>
                <a:rPr lang="en-US" altLang="ko-KR" sz="1000" b="1" dirty="0"/>
                <a:t>(Resource Server)</a:t>
              </a:r>
              <a:endParaRPr lang="ko-KR" altLang="en-US" sz="1000" b="1" dirty="0"/>
            </a:p>
          </p:txBody>
        </p:sp>
        <p:cxnSp>
          <p:nvCxnSpPr>
            <p:cNvPr id="10" name="직선 연결선 9"/>
            <p:cNvCxnSpPr>
              <a:stCxn id="4" idx="2"/>
              <a:endCxn id="19" idx="0"/>
            </p:cNvCxnSpPr>
            <p:nvPr/>
          </p:nvCxnSpPr>
          <p:spPr>
            <a:xfrm>
              <a:off x="3187055" y="1587912"/>
              <a:ext cx="0" cy="27623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14" idx="2"/>
              <a:endCxn id="20" idx="0"/>
            </p:cNvCxnSpPr>
            <p:nvPr/>
          </p:nvCxnSpPr>
          <p:spPr>
            <a:xfrm>
              <a:off x="4560404" y="1587912"/>
              <a:ext cx="0" cy="27623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16" idx="2"/>
              <a:endCxn id="21" idx="0"/>
            </p:cNvCxnSpPr>
            <p:nvPr/>
          </p:nvCxnSpPr>
          <p:spPr>
            <a:xfrm>
              <a:off x="5839935" y="1581285"/>
              <a:ext cx="0" cy="2769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18" idx="2"/>
              <a:endCxn id="22" idx="0"/>
            </p:cNvCxnSpPr>
            <p:nvPr/>
          </p:nvCxnSpPr>
          <p:spPr>
            <a:xfrm>
              <a:off x="8146495" y="1587912"/>
              <a:ext cx="0" cy="27623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>
              <a:off x="3187055" y="1903420"/>
              <a:ext cx="13733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3187055" y="2685298"/>
              <a:ext cx="26528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4550175" y="3244082"/>
              <a:ext cx="12897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 flipH="1">
              <a:off x="4560404" y="2965787"/>
              <a:ext cx="12795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 flipH="1">
              <a:off x="4560404" y="3721161"/>
              <a:ext cx="12795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>
              <a:off x="4550175" y="3957507"/>
              <a:ext cx="35963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 flipH="1">
              <a:off x="4550175" y="4176168"/>
              <a:ext cx="35963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436526" y="1715349"/>
              <a:ext cx="9851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자원 사용 요청</a:t>
              </a:r>
            </a:p>
          </p:txBody>
        </p:sp>
        <p:cxnSp>
          <p:nvCxnSpPr>
            <p:cNvPr id="47" name="직선 화살표 연결선 46"/>
            <p:cNvCxnSpPr/>
            <p:nvPr/>
          </p:nvCxnSpPr>
          <p:spPr>
            <a:xfrm>
              <a:off x="4550175" y="2055820"/>
              <a:ext cx="12897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547868" y="1859579"/>
              <a:ext cx="13402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권한 부여 코드 요청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910970" y="2467380"/>
              <a:ext cx="13402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로그인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499732" y="2739893"/>
              <a:ext cx="13402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권한 부여 승인 코드 전달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469813" y="3075181"/>
              <a:ext cx="1450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Access Token </a:t>
              </a:r>
              <a:r>
                <a:rPr lang="ko-KR" altLang="en-US" sz="800" b="1" dirty="0"/>
                <a:t>요청</a:t>
              </a:r>
              <a:endParaRPr lang="en-US" altLang="ko-KR" sz="800" b="1" dirty="0"/>
            </a:p>
            <a:p>
              <a:pPr algn="ctr"/>
              <a:r>
                <a:rPr lang="en-US" altLang="ko-KR" sz="800" b="1" dirty="0"/>
                <a:t>(using </a:t>
              </a:r>
              <a:r>
                <a:rPr lang="ko-KR" altLang="en-US" sz="800" b="1" dirty="0"/>
                <a:t>권한 부여 승인 코드</a:t>
              </a:r>
              <a:r>
                <a:rPr lang="en-US" altLang="ko-KR" sz="800" b="1" dirty="0"/>
                <a:t>)</a:t>
              </a:r>
              <a:endParaRPr lang="ko-KR" altLang="en-US" sz="8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513495" y="3499713"/>
              <a:ext cx="13402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/>
                <a:t>Access Token </a:t>
              </a:r>
              <a:r>
                <a:rPr lang="ko-KR" altLang="en-US" sz="800" b="1" dirty="0"/>
                <a:t>전달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010185" y="3657887"/>
              <a:ext cx="1340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보호된 자원 요청</a:t>
              </a:r>
              <a:r>
                <a:rPr lang="en-US" altLang="ko-KR" sz="800" b="1" dirty="0"/>
                <a:t>(via API)</a:t>
              </a:r>
            </a:p>
            <a:p>
              <a:pPr algn="ctr"/>
              <a:r>
                <a:rPr lang="en-US" altLang="ko-KR" sz="800" b="1" dirty="0"/>
                <a:t>(using Access Token)</a:t>
              </a:r>
              <a:endParaRPr lang="ko-KR" altLang="en-US" sz="8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58595" y="4006190"/>
              <a:ext cx="13402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/>
                <a:t>요청한 자원 전달</a:t>
              </a:r>
            </a:p>
          </p:txBody>
        </p:sp>
        <p:grpSp>
          <p:nvGrpSpPr>
            <p:cNvPr id="45" name="그룹 44"/>
            <p:cNvGrpSpPr/>
            <p:nvPr/>
          </p:nvGrpSpPr>
          <p:grpSpPr>
            <a:xfrm>
              <a:off x="5956974" y="1631821"/>
              <a:ext cx="1882980" cy="742175"/>
              <a:chOff x="6042141" y="1859390"/>
              <a:chExt cx="1882980" cy="742175"/>
            </a:xfrm>
          </p:grpSpPr>
          <p:sp>
            <p:nvSpPr>
              <p:cNvPr id="42" name="모서리가 접힌 도형 41"/>
              <p:cNvSpPr/>
              <p:nvPr/>
            </p:nvSpPr>
            <p:spPr>
              <a:xfrm>
                <a:off x="6122505" y="2111343"/>
                <a:ext cx="1426578" cy="490222"/>
              </a:xfrm>
              <a:prstGeom prst="foldedCorner">
                <a:avLst/>
              </a:prstGeom>
              <a:noFill/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129451" y="2139899"/>
                <a:ext cx="1795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/>
                  <a:t>요청에 포함되는 </a:t>
                </a:r>
                <a:r>
                  <a:rPr lang="ko-KR" altLang="en-US" sz="800" b="1" dirty="0" err="1"/>
                  <a:t>파라미터</a:t>
                </a:r>
                <a:endParaRPr lang="en-US" altLang="ko-KR" sz="800" b="1" dirty="0"/>
              </a:p>
              <a:p>
                <a:r>
                  <a:rPr lang="en-US" altLang="ko-KR" sz="800" b="1" dirty="0"/>
                  <a:t>(</a:t>
                </a:r>
                <a:r>
                  <a:rPr lang="en-US" altLang="ko-KR" sz="800" b="1" dirty="0" err="1"/>
                  <a:t>client_id</a:t>
                </a:r>
                <a:r>
                  <a:rPr lang="en-US" altLang="ko-KR" sz="800" b="1" dirty="0"/>
                  <a:t>, </a:t>
                </a:r>
                <a:r>
                  <a:rPr lang="en-US" altLang="ko-KR" sz="800" b="1" dirty="0" err="1"/>
                  <a:t>redirect_url</a:t>
                </a:r>
                <a:r>
                  <a:rPr lang="en-US" altLang="ko-KR" sz="800" b="1" dirty="0"/>
                  <a:t>, </a:t>
                </a:r>
                <a:r>
                  <a:rPr lang="en-US" altLang="ko-KR" sz="800" b="1" dirty="0" err="1"/>
                  <a:t>respose_type</a:t>
                </a:r>
                <a:r>
                  <a:rPr lang="en-US" altLang="ko-KR" sz="800" b="1" dirty="0"/>
                  <a:t>=code</a:t>
                </a:r>
                <a:r>
                  <a:rPr lang="en-US" altLang="ko-KR" sz="800" dirty="0"/>
                  <a:t>)</a:t>
                </a:r>
                <a:endParaRPr lang="ko-KR" altLang="en-US" sz="800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042141" y="1859390"/>
                <a:ext cx="13579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/>
                  <a:t>권한 요청 </a:t>
                </a:r>
                <a:r>
                  <a:rPr lang="en-US" altLang="ko-KR" sz="1100" dirty="0"/>
                  <a:t>JSON</a:t>
                </a:r>
                <a:endParaRPr lang="ko-KR" altLang="en-US" sz="1100" dirty="0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5956975" y="2844023"/>
              <a:ext cx="1882979" cy="742175"/>
              <a:chOff x="6042142" y="1859390"/>
              <a:chExt cx="1882979" cy="742175"/>
            </a:xfrm>
          </p:grpSpPr>
          <p:sp>
            <p:nvSpPr>
              <p:cNvPr id="66" name="모서리가 접힌 도형 65"/>
              <p:cNvSpPr/>
              <p:nvPr/>
            </p:nvSpPr>
            <p:spPr>
              <a:xfrm>
                <a:off x="6122505" y="2111343"/>
                <a:ext cx="1802616" cy="490222"/>
              </a:xfrm>
              <a:prstGeom prst="foldedCorner">
                <a:avLst/>
              </a:prstGeom>
              <a:noFill/>
              <a:ln w="127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129451" y="2139899"/>
                <a:ext cx="17956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dirty="0"/>
                  <a:t>요청에 포함되는 </a:t>
                </a:r>
                <a:r>
                  <a:rPr lang="ko-KR" altLang="en-US" sz="800" b="1" dirty="0" err="1"/>
                  <a:t>파라미터</a:t>
                </a:r>
                <a:endParaRPr lang="en-US" altLang="ko-KR" sz="800" b="1" dirty="0"/>
              </a:p>
              <a:p>
                <a:r>
                  <a:rPr lang="en-US" altLang="ko-KR" sz="800" b="1" dirty="0"/>
                  <a:t>(</a:t>
                </a:r>
                <a:r>
                  <a:rPr lang="en-US" altLang="ko-KR" sz="800" b="1" dirty="0" err="1"/>
                  <a:t>client_id</a:t>
                </a:r>
                <a:r>
                  <a:rPr lang="en-US" altLang="ko-KR" sz="800" b="1" dirty="0"/>
                  <a:t>, </a:t>
                </a:r>
                <a:r>
                  <a:rPr lang="en-US" altLang="ko-KR" sz="800" b="1" dirty="0" err="1"/>
                  <a:t>redirect_url</a:t>
                </a:r>
                <a:r>
                  <a:rPr lang="en-US" altLang="ko-KR" sz="800" b="1" dirty="0"/>
                  <a:t>, </a:t>
                </a:r>
                <a:r>
                  <a:rPr lang="en-US" altLang="ko-KR" sz="800" b="1" dirty="0" err="1"/>
                  <a:t>grant_type</a:t>
                </a:r>
                <a:r>
                  <a:rPr lang="en-US" altLang="ko-KR" sz="800" b="1" dirty="0"/>
                  <a:t>=</a:t>
                </a:r>
                <a:r>
                  <a:rPr lang="en-US" altLang="ko-KR" sz="800" b="1" dirty="0" err="1"/>
                  <a:t>authorization_code</a:t>
                </a:r>
                <a:r>
                  <a:rPr lang="en-US" altLang="ko-KR" sz="800" dirty="0"/>
                  <a:t>)</a:t>
                </a:r>
                <a:endParaRPr lang="ko-KR" altLang="en-US" sz="800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6042142" y="1859390"/>
                <a:ext cx="176904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/>
                  <a:t>자원 사용 요청</a:t>
                </a:r>
                <a:r>
                  <a:rPr lang="en-US" altLang="ko-KR" sz="1100" dirty="0"/>
                  <a:t>JSON</a:t>
                </a:r>
                <a:endParaRPr lang="ko-KR" altLang="en-US" sz="1100" dirty="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3213637" y="3345219"/>
              <a:ext cx="13806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승인 코드는 </a:t>
              </a:r>
              <a:r>
                <a:rPr lang="en-US" altLang="ko-KR" sz="800" dirty="0"/>
                <a:t>API</a:t>
              </a:r>
              <a:r>
                <a:rPr lang="ko-KR" altLang="en-US" sz="800" dirty="0"/>
                <a:t>키를 통해 </a:t>
              </a:r>
              <a:r>
                <a:rPr lang="en-US" altLang="ko-KR" sz="800" dirty="0"/>
                <a:t>Access Token</a:t>
              </a:r>
              <a:r>
                <a:rPr lang="ko-KR" altLang="en-US" sz="800" dirty="0"/>
                <a:t>으로 교환됨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215196" y="959417"/>
              <a:ext cx="7317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/>
                <a:t>사용자 코드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272119" y="919165"/>
              <a:ext cx="11356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err="1"/>
                <a:t>카카오톡</a:t>
              </a:r>
              <a:r>
                <a:rPr lang="ko-KR" altLang="en-US" sz="800" dirty="0"/>
                <a:t> 인증 서버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578679" y="930843"/>
              <a:ext cx="11356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 err="1"/>
                <a:t>카카오톡</a:t>
              </a:r>
              <a:r>
                <a:rPr lang="ko-KR" altLang="en-US" sz="800" dirty="0"/>
                <a:t> </a:t>
              </a:r>
              <a:r>
                <a:rPr lang="en-US" altLang="ko-KR" sz="800" dirty="0"/>
                <a:t>API </a:t>
              </a:r>
              <a:r>
                <a:rPr lang="ko-KR" altLang="en-US" sz="800" dirty="0"/>
                <a:t>서버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864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50" name="Google Shape;350;p33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3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2" name="Google Shape;352;p33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03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54" name="Google Shape;354;p33"/>
          <p:cNvSpPr txBox="1"/>
          <p:nvPr/>
        </p:nvSpPr>
        <p:spPr>
          <a:xfrm>
            <a:off x="201850" y="831075"/>
            <a:ext cx="1592314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>
                <a:solidFill>
                  <a:schemeClr val="accent5"/>
                </a:solidFill>
              </a:rPr>
              <a:t>핵심 기능 소개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55" name="Google Shape;355;p33"/>
          <p:cNvSpPr txBox="1"/>
          <p:nvPr/>
        </p:nvSpPr>
        <p:spPr>
          <a:xfrm>
            <a:off x="2504475" y="62065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" name="Google Shape;151;p19">
            <a:extLst>
              <a:ext uri="{FF2B5EF4-FFF2-40B4-BE49-F238E27FC236}">
                <a16:creationId xmlns:a16="http://schemas.microsoft.com/office/drawing/2014/main" id="{B01E9A81-D4E3-C1BE-1308-93C3B171A7AE}"/>
              </a:ext>
            </a:extLst>
          </p:cNvPr>
          <p:cNvSpPr txBox="1"/>
          <p:nvPr/>
        </p:nvSpPr>
        <p:spPr>
          <a:xfrm>
            <a:off x="240624" y="1239350"/>
            <a:ext cx="1941465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사물 감지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이미지 전송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WEB / DB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구축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3-2 </a:t>
            </a:r>
            <a:r>
              <a:rPr lang="ko-KR" altLang="en-US" sz="1200" b="1" dirty="0" err="1">
                <a:solidFill>
                  <a:schemeClr val="bg1">
                    <a:lumMod val="65000"/>
                  </a:schemeClr>
                </a:solidFill>
              </a:rPr>
              <a:t>마스킹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처리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3-3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신규 이미지 생성 감지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5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내게 카톡 전송</a:t>
            </a:r>
          </a:p>
        </p:txBody>
      </p:sp>
      <p:sp>
        <p:nvSpPr>
          <p:cNvPr id="5" name="Google Shape;334;p31">
            <a:extLst>
              <a:ext uri="{FF2B5EF4-FFF2-40B4-BE49-F238E27FC236}">
                <a16:creationId xmlns:a16="http://schemas.microsoft.com/office/drawing/2014/main" id="{FC84ED3B-F5C5-1C87-77FB-D80BDD94FA56}"/>
              </a:ext>
            </a:extLst>
          </p:cNvPr>
          <p:cNvSpPr txBox="1"/>
          <p:nvPr/>
        </p:nvSpPr>
        <p:spPr>
          <a:xfrm>
            <a:off x="2504475" y="1111963"/>
            <a:ext cx="5644200" cy="348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ko-KR" altLang="en-US" sz="1200" dirty="0">
                <a:solidFill>
                  <a:schemeClr val="dk2"/>
                </a:solidFill>
              </a:rPr>
              <a:t>생성한 </a:t>
            </a:r>
            <a:r>
              <a:rPr lang="en-US" altLang="ko-KR" sz="1200" dirty="0">
                <a:solidFill>
                  <a:schemeClr val="dk2"/>
                </a:solidFill>
              </a:rPr>
              <a:t>JSON </a:t>
            </a:r>
            <a:r>
              <a:rPr lang="ko-KR" altLang="en-US" sz="1200" dirty="0">
                <a:solidFill>
                  <a:schemeClr val="dk2"/>
                </a:solidFill>
              </a:rPr>
              <a:t>파일을 기반으로 메시지 전송</a:t>
            </a:r>
            <a:endParaRPr sz="1200" dirty="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8" name="Google Shape;331;p31">
            <a:extLst>
              <a:ext uri="{FF2B5EF4-FFF2-40B4-BE49-F238E27FC236}">
                <a16:creationId xmlns:a16="http://schemas.microsoft.com/office/drawing/2014/main" id="{8D22BC4D-B5EA-7F0B-A0B8-3D5DA2DADA42}"/>
              </a:ext>
            </a:extLst>
          </p:cNvPr>
          <p:cNvSpPr txBox="1"/>
          <p:nvPr/>
        </p:nvSpPr>
        <p:spPr>
          <a:xfrm>
            <a:off x="2505600" y="619200"/>
            <a:ext cx="23487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dk1"/>
                </a:solidFill>
              </a:rPr>
              <a:t>코드 설명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175" y="1590769"/>
            <a:ext cx="4029249" cy="332100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853175" y="3077128"/>
            <a:ext cx="3975900" cy="103104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391217" y="3335490"/>
            <a:ext cx="23729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 err="1"/>
              <a:t>url</a:t>
            </a:r>
            <a:r>
              <a:rPr lang="en-US" altLang="ko-KR" sz="800" b="1" dirty="0"/>
              <a:t> </a:t>
            </a:r>
            <a:r>
              <a:rPr lang="ko-KR" altLang="en-US" sz="800" b="1" dirty="0"/>
              <a:t>변수</a:t>
            </a:r>
            <a:r>
              <a:rPr lang="en-US" altLang="ko-KR" sz="800" b="1" dirty="0"/>
              <a:t>: </a:t>
            </a:r>
            <a:r>
              <a:rPr lang="ko-KR" altLang="en-US" sz="800" dirty="0"/>
              <a:t>메시지 전송을 위한 </a:t>
            </a:r>
            <a:r>
              <a:rPr lang="ko-KR" altLang="en-US" sz="800" dirty="0" err="1"/>
              <a:t>카카오톡</a:t>
            </a:r>
            <a:r>
              <a:rPr lang="en-US" altLang="ko-KR" sz="800" dirty="0"/>
              <a:t> API URL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/>
              <a:t>header </a:t>
            </a:r>
            <a:r>
              <a:rPr lang="ko-KR" altLang="en-US" sz="800" b="1" dirty="0"/>
              <a:t>변수</a:t>
            </a:r>
            <a:r>
              <a:rPr lang="en-US" altLang="ko-KR" sz="800" b="1" dirty="0"/>
              <a:t>: </a:t>
            </a:r>
            <a:r>
              <a:rPr lang="en-US" altLang="ko-KR" sz="800" dirty="0"/>
              <a:t>API</a:t>
            </a:r>
            <a:r>
              <a:rPr lang="ko-KR" altLang="en-US" sz="800" dirty="0"/>
              <a:t>로의 자원 사용</a:t>
            </a:r>
            <a:r>
              <a:rPr lang="en-US" altLang="ko-KR" sz="800" dirty="0"/>
              <a:t>(</a:t>
            </a:r>
            <a:r>
              <a:rPr lang="ko-KR" altLang="en-US" sz="800" dirty="0"/>
              <a:t>메시지 전송</a:t>
            </a:r>
            <a:r>
              <a:rPr lang="en-US" altLang="ko-KR" sz="800" dirty="0"/>
              <a:t>)</a:t>
            </a:r>
            <a:r>
              <a:rPr lang="ko-KR" altLang="en-US" sz="800" dirty="0"/>
              <a:t> 요청에 필요한 </a:t>
            </a:r>
            <a:r>
              <a:rPr lang="en-US" altLang="ko-KR" sz="800" dirty="0"/>
              <a:t>JSON </a:t>
            </a:r>
            <a:r>
              <a:rPr lang="ko-KR" altLang="en-US" sz="800" dirty="0"/>
              <a:t>파일 헤더 데이터</a:t>
            </a: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/>
              <a:t>data </a:t>
            </a:r>
            <a:r>
              <a:rPr lang="ko-KR" altLang="en-US" sz="800" b="1" dirty="0"/>
              <a:t>변수</a:t>
            </a:r>
            <a:r>
              <a:rPr lang="en-US" altLang="ko-KR" sz="800" b="1" dirty="0"/>
              <a:t>:</a:t>
            </a:r>
            <a:r>
              <a:rPr lang="en-US" altLang="ko-KR" sz="800" dirty="0"/>
              <a:t> API</a:t>
            </a:r>
            <a:r>
              <a:rPr lang="ko-KR" altLang="en-US" sz="800" dirty="0"/>
              <a:t>로의 자원 사용 요청에 필요한 </a:t>
            </a:r>
            <a:r>
              <a:rPr lang="en-US" altLang="ko-KR" sz="800" dirty="0"/>
              <a:t>JSON </a:t>
            </a:r>
            <a:r>
              <a:rPr lang="ko-KR" altLang="en-US" sz="800" dirty="0"/>
              <a:t>파일 바디 데이터</a:t>
            </a:r>
            <a:endParaRPr lang="en-US" altLang="ko-KR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8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1" dirty="0"/>
              <a:t>response </a:t>
            </a:r>
            <a:r>
              <a:rPr lang="ko-KR" altLang="en-US" sz="800" b="1" dirty="0"/>
              <a:t>변수</a:t>
            </a:r>
            <a:r>
              <a:rPr lang="en-US" altLang="ko-KR" sz="800" b="1" dirty="0"/>
              <a:t>: </a:t>
            </a:r>
            <a:r>
              <a:rPr lang="en-US" altLang="ko-KR" sz="800" dirty="0"/>
              <a:t>API</a:t>
            </a:r>
            <a:r>
              <a:rPr lang="ko-KR" altLang="en-US" sz="800" dirty="0"/>
              <a:t>로의 자원</a:t>
            </a:r>
            <a:r>
              <a:rPr lang="en-US" altLang="ko-KR" sz="800" dirty="0"/>
              <a:t> </a:t>
            </a:r>
            <a:r>
              <a:rPr lang="ko-KR" altLang="en-US" sz="800" dirty="0"/>
              <a:t>사용 요청에 대한 응답 데이터 </a:t>
            </a:r>
          </a:p>
        </p:txBody>
      </p:sp>
    </p:spTree>
    <p:extLst>
      <p:ext uri="{BB962C8B-B14F-4D97-AF65-F5344CB8AC3E}">
        <p14:creationId xmlns:p14="http://schemas.microsoft.com/office/powerpoint/2010/main" val="685863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2" name="Google Shape;362;p34"/>
          <p:cNvCxnSpPr/>
          <p:nvPr/>
        </p:nvCxnSpPr>
        <p:spPr>
          <a:xfrm>
            <a:off x="2709650" y="1468950"/>
            <a:ext cx="0" cy="2205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34"/>
          <p:cNvSpPr txBox="1"/>
          <p:nvPr/>
        </p:nvSpPr>
        <p:spPr>
          <a:xfrm>
            <a:off x="2998099" y="2181325"/>
            <a:ext cx="2421199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FFFFFF"/>
                </a:solidFill>
              </a:rPr>
              <a:t>개선 프로세스</a:t>
            </a:r>
            <a:endParaRPr sz="2000" b="1" dirty="0">
              <a:solidFill>
                <a:srgbClr val="FFFFFF"/>
              </a:solidFill>
            </a:endParaRPr>
          </a:p>
        </p:txBody>
      </p:sp>
      <p:sp>
        <p:nvSpPr>
          <p:cNvPr id="364" name="Google Shape;364;p34"/>
          <p:cNvSpPr txBox="1"/>
          <p:nvPr/>
        </p:nvSpPr>
        <p:spPr>
          <a:xfrm>
            <a:off x="1016750" y="1797775"/>
            <a:ext cx="1404600" cy="1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 b="1">
                <a:solidFill>
                  <a:srgbClr val="FFFFFF"/>
                </a:solidFill>
              </a:rPr>
              <a:t>04 </a:t>
            </a:r>
            <a:endParaRPr sz="7000" b="1">
              <a:solidFill>
                <a:srgbClr val="FFFFFF"/>
              </a:solidFill>
            </a:endParaRPr>
          </a:p>
        </p:txBody>
      </p:sp>
      <p:cxnSp>
        <p:nvCxnSpPr>
          <p:cNvPr id="365" name="Google Shape;365;p34"/>
          <p:cNvCxnSpPr/>
          <p:nvPr/>
        </p:nvCxnSpPr>
        <p:spPr>
          <a:xfrm>
            <a:off x="5872000" y="1468950"/>
            <a:ext cx="0" cy="2205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6" name="Google Shape;366;p34"/>
          <p:cNvSpPr txBox="1"/>
          <p:nvPr/>
        </p:nvSpPr>
        <p:spPr>
          <a:xfrm>
            <a:off x="6418750" y="2071784"/>
            <a:ext cx="1708500" cy="709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FFFFFF"/>
                </a:solidFill>
              </a:rPr>
              <a:t>4-1 </a:t>
            </a:r>
            <a:r>
              <a:rPr lang="ko-KR" altLang="en-US" sz="1200" b="1" dirty="0">
                <a:solidFill>
                  <a:srgbClr val="FFFFFF"/>
                </a:solidFill>
              </a:rPr>
              <a:t>발전</a:t>
            </a:r>
            <a:r>
              <a:rPr lang="en-US" altLang="ko-KR" sz="1200" b="1" dirty="0">
                <a:solidFill>
                  <a:srgbClr val="FFFFFF"/>
                </a:solidFill>
              </a:rPr>
              <a:t>/</a:t>
            </a:r>
            <a:r>
              <a:rPr lang="ko-KR" altLang="en-US" sz="1200" b="1" dirty="0">
                <a:solidFill>
                  <a:srgbClr val="FFFFFF"/>
                </a:solidFill>
              </a:rPr>
              <a:t>확장 가능성</a:t>
            </a:r>
            <a:endParaRPr sz="1200" b="1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FFFFFF"/>
                </a:solidFill>
              </a:rPr>
              <a:t>4-2 </a:t>
            </a:r>
            <a:r>
              <a:rPr lang="ko-KR" altLang="en-US" sz="1200" b="1" dirty="0">
                <a:solidFill>
                  <a:srgbClr val="FFFFFF"/>
                </a:solidFill>
              </a:rPr>
              <a:t>느낀 점</a:t>
            </a:r>
            <a:endParaRPr sz="12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72" name="Google Shape;372;p35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35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35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04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75" name="Google Shape;375;p35"/>
          <p:cNvSpPr txBox="1"/>
          <p:nvPr/>
        </p:nvSpPr>
        <p:spPr>
          <a:xfrm>
            <a:off x="240625" y="1239350"/>
            <a:ext cx="1725900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4-1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발전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확장 가능성</a:t>
            </a:r>
            <a:endParaRPr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bg1">
                    <a:lumMod val="65000"/>
                  </a:schemeClr>
                </a:solidFill>
              </a:rPr>
              <a:t>4-2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느낀 점</a:t>
            </a:r>
            <a:endParaRPr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6" name="Google Shape;376;p35"/>
          <p:cNvSpPr txBox="1"/>
          <p:nvPr/>
        </p:nvSpPr>
        <p:spPr>
          <a:xfrm>
            <a:off x="201850" y="831075"/>
            <a:ext cx="13830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accent5"/>
                </a:solidFill>
              </a:rPr>
              <a:t>개선</a:t>
            </a:r>
            <a:r>
              <a:rPr lang="ko" sz="1500" b="1" dirty="0">
                <a:solidFill>
                  <a:schemeClr val="accent5"/>
                </a:solidFill>
              </a:rPr>
              <a:t> 프로세스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77" name="Google Shape;377;p35"/>
          <p:cNvSpPr txBox="1"/>
          <p:nvPr/>
        </p:nvSpPr>
        <p:spPr>
          <a:xfrm>
            <a:off x="2504474" y="620650"/>
            <a:ext cx="3362926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개선 아이디어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DD8E71-15C5-2354-EE96-D23B6540BC15}"/>
              </a:ext>
            </a:extLst>
          </p:cNvPr>
          <p:cNvSpPr txBox="1"/>
          <p:nvPr/>
        </p:nvSpPr>
        <p:spPr>
          <a:xfrm>
            <a:off x="4839277" y="3234554"/>
            <a:ext cx="138691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cs typeface="Aharoni" panose="02010803020104030203" pitchFamily="2" charset="-79"/>
              </a:rPr>
              <a:t>상단 푸시 기능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haroni" panose="02010803020104030203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8BAC33-FC78-5D9E-9919-E2F64EACFCE6}"/>
              </a:ext>
            </a:extLst>
          </p:cNvPr>
          <p:cNvSpPr txBox="1"/>
          <p:nvPr/>
        </p:nvSpPr>
        <p:spPr>
          <a:xfrm>
            <a:off x="2802842" y="3072299"/>
            <a:ext cx="1132040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로그인 과정</a:t>
            </a:r>
            <a:b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자동화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8B5E815-7A0F-3709-20AA-626A3198F45B}"/>
              </a:ext>
            </a:extLst>
          </p:cNvPr>
          <p:cNvGrpSpPr/>
          <p:nvPr/>
        </p:nvGrpSpPr>
        <p:grpSpPr>
          <a:xfrm>
            <a:off x="4911277" y="1869386"/>
            <a:ext cx="1623588" cy="1078648"/>
            <a:chOff x="5007911" y="1928265"/>
            <a:chExt cx="1623588" cy="107864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6EF08B0-64AF-11B5-959A-CD3AC65EF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7911" y="1949490"/>
              <a:ext cx="914528" cy="105742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4806D02-E33B-1394-857E-F8705322B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1499" y="1928265"/>
              <a:ext cx="1080000" cy="319436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0B46C5F-7CA5-D703-F18D-0A1E8B2DD8CB}"/>
              </a:ext>
            </a:extLst>
          </p:cNvPr>
          <p:cNvSpPr txBox="1"/>
          <p:nvPr/>
        </p:nvSpPr>
        <p:spPr>
          <a:xfrm>
            <a:off x="7130590" y="3072299"/>
            <a:ext cx="1410963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감지 상황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추론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문장 생성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제공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2434157-327B-8DA8-2C01-4279B1F58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095" y="1869386"/>
            <a:ext cx="1843534" cy="86126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38A46F2-1341-AB6B-0F8E-F33175B74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3151" y="1807410"/>
            <a:ext cx="985216" cy="9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25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372" name="Google Shape;372;p35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3" name="Google Shape;373;p35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4" name="Google Shape;374;p35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04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75" name="Google Shape;375;p35"/>
          <p:cNvSpPr txBox="1"/>
          <p:nvPr/>
        </p:nvSpPr>
        <p:spPr>
          <a:xfrm>
            <a:off x="240625" y="1239350"/>
            <a:ext cx="1725900" cy="14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bg1">
                    <a:lumMod val="65000"/>
                  </a:schemeClr>
                </a:solidFill>
              </a:rPr>
              <a:t>4-1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발전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확장 가능성</a:t>
            </a:r>
            <a:endParaRPr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4-2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느낀 점</a:t>
            </a:r>
            <a:endParaRPr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6" name="Google Shape;376;p35"/>
          <p:cNvSpPr txBox="1"/>
          <p:nvPr/>
        </p:nvSpPr>
        <p:spPr>
          <a:xfrm>
            <a:off x="201850" y="831075"/>
            <a:ext cx="13830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accent5"/>
                </a:solidFill>
              </a:rPr>
              <a:t>개선</a:t>
            </a:r>
            <a:r>
              <a:rPr lang="ko" sz="1500" b="1" dirty="0">
                <a:solidFill>
                  <a:schemeClr val="accent5"/>
                </a:solidFill>
              </a:rPr>
              <a:t> 프로세스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377" name="Google Shape;377;p35"/>
          <p:cNvSpPr txBox="1"/>
          <p:nvPr/>
        </p:nvSpPr>
        <p:spPr>
          <a:xfrm>
            <a:off x="2504474" y="620650"/>
            <a:ext cx="3362926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</a:rPr>
              <a:t>느낀 점</a:t>
            </a:r>
            <a:endParaRPr sz="12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B8566B-A4D0-5B20-606F-D157308E54FA}"/>
              </a:ext>
            </a:extLst>
          </p:cNvPr>
          <p:cNvGrpSpPr/>
          <p:nvPr/>
        </p:nvGrpSpPr>
        <p:grpSpPr>
          <a:xfrm>
            <a:off x="2862283" y="1784411"/>
            <a:ext cx="1142998" cy="1071280"/>
            <a:chOff x="1243584" y="2706624"/>
            <a:chExt cx="1508760" cy="1435608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3E65A2B-A14A-E3F9-ED6D-C3AF01A7DAD7}"/>
                </a:ext>
              </a:extLst>
            </p:cNvPr>
            <p:cNvSpPr/>
            <p:nvPr/>
          </p:nvSpPr>
          <p:spPr>
            <a:xfrm>
              <a:off x="1243584" y="2706624"/>
              <a:ext cx="1508760" cy="1435608"/>
            </a:xfrm>
            <a:prstGeom prst="ellipse">
              <a:avLst/>
            </a:prstGeom>
            <a:noFill/>
            <a:ln>
              <a:solidFill>
                <a:srgbClr val="0097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B007D1-1A93-4DD7-5137-E533D7A38BE5}"/>
                </a:ext>
              </a:extLst>
            </p:cNvPr>
            <p:cNvSpPr txBox="1"/>
            <p:nvPr/>
          </p:nvSpPr>
          <p:spPr>
            <a:xfrm>
              <a:off x="1243584" y="2962763"/>
              <a:ext cx="1508760" cy="989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프로그래밍</a:t>
              </a:r>
              <a:endParaRPr lang="en-US" altLang="ko-KR" b="1" dirty="0"/>
            </a:p>
            <a:p>
              <a:pPr algn="ctr"/>
              <a:r>
                <a:rPr lang="ko-KR" altLang="en-US" b="1" dirty="0"/>
                <a:t>문법</a:t>
              </a:r>
              <a:endParaRPr lang="en-US" altLang="ko-KR" b="1" dirty="0"/>
            </a:p>
            <a:p>
              <a:pPr algn="ctr"/>
              <a:r>
                <a:rPr lang="ko-KR" altLang="en-US" b="1" dirty="0"/>
                <a:t>중요성</a:t>
              </a:r>
              <a:endParaRPr lang="en-US" altLang="ko-KR" b="1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8BA9FF3-64C9-EC42-3432-7C42B7FC3823}"/>
              </a:ext>
            </a:extLst>
          </p:cNvPr>
          <p:cNvGrpSpPr/>
          <p:nvPr/>
        </p:nvGrpSpPr>
        <p:grpSpPr>
          <a:xfrm>
            <a:off x="5071628" y="1784411"/>
            <a:ext cx="1170707" cy="1071280"/>
            <a:chOff x="1243584" y="2706624"/>
            <a:chExt cx="1545336" cy="1435608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4068B4C-79DC-6F07-CABD-E65F470A770F}"/>
                </a:ext>
              </a:extLst>
            </p:cNvPr>
            <p:cNvSpPr/>
            <p:nvPr/>
          </p:nvSpPr>
          <p:spPr>
            <a:xfrm>
              <a:off x="1243584" y="2706624"/>
              <a:ext cx="1508760" cy="1435608"/>
            </a:xfrm>
            <a:prstGeom prst="ellipse">
              <a:avLst/>
            </a:prstGeom>
            <a:noFill/>
            <a:ln>
              <a:solidFill>
                <a:srgbClr val="0097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35D2D7-5799-E1FD-187D-3C0E0A8D5156}"/>
                </a:ext>
              </a:extLst>
            </p:cNvPr>
            <p:cNvSpPr txBox="1"/>
            <p:nvPr/>
          </p:nvSpPr>
          <p:spPr>
            <a:xfrm>
              <a:off x="1280160" y="2929491"/>
              <a:ext cx="1508760" cy="989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/>
                <a:t>Why</a:t>
              </a:r>
            </a:p>
            <a:p>
              <a:pPr algn="ctr"/>
              <a:r>
                <a:rPr lang="en-US" altLang="ko-KR" b="1" dirty="0"/>
                <a:t>How</a:t>
              </a:r>
            </a:p>
            <a:p>
              <a:pPr algn="ctr"/>
              <a:r>
                <a:rPr lang="ko-KR" altLang="en-US" b="1" dirty="0"/>
                <a:t>질문 중요</a:t>
              </a:r>
              <a:endParaRPr lang="en-US" altLang="ko-KR" b="1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BC8E1B3-A0E9-CABB-560E-BF784D7DED3A}"/>
              </a:ext>
            </a:extLst>
          </p:cNvPr>
          <p:cNvGrpSpPr/>
          <p:nvPr/>
        </p:nvGrpSpPr>
        <p:grpSpPr>
          <a:xfrm>
            <a:off x="7280974" y="1784411"/>
            <a:ext cx="1142998" cy="1071280"/>
            <a:chOff x="1243584" y="2706624"/>
            <a:chExt cx="1508760" cy="143560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E593145-1C8F-B1D4-C496-2016F225FFF4}"/>
                </a:ext>
              </a:extLst>
            </p:cNvPr>
            <p:cNvSpPr/>
            <p:nvPr/>
          </p:nvSpPr>
          <p:spPr>
            <a:xfrm>
              <a:off x="1243584" y="2706624"/>
              <a:ext cx="1508760" cy="1435608"/>
            </a:xfrm>
            <a:prstGeom prst="ellipse">
              <a:avLst/>
            </a:prstGeom>
            <a:noFill/>
            <a:ln>
              <a:solidFill>
                <a:srgbClr val="0097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3DEA76-A998-063B-35F6-DD67E476689F}"/>
                </a:ext>
              </a:extLst>
            </p:cNvPr>
            <p:cNvSpPr txBox="1"/>
            <p:nvPr/>
          </p:nvSpPr>
          <p:spPr>
            <a:xfrm>
              <a:off x="1243584" y="2962763"/>
              <a:ext cx="1508760" cy="989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팀플레이</a:t>
              </a:r>
              <a:endParaRPr lang="en-US" altLang="ko-KR" b="1" dirty="0"/>
            </a:p>
            <a:p>
              <a:pPr algn="ctr"/>
              <a:r>
                <a:rPr lang="en-US" altLang="ko-KR" b="1" dirty="0"/>
                <a:t>&amp;</a:t>
              </a:r>
            </a:p>
            <a:p>
              <a:pPr algn="ctr"/>
              <a:r>
                <a:rPr lang="ko-KR" altLang="en-US" b="1" dirty="0"/>
                <a:t>결과</a:t>
              </a:r>
              <a:endParaRPr lang="en-US" altLang="ko-KR" b="1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C7FEC6A-1764-721A-AD12-4B6E392712DC}"/>
              </a:ext>
            </a:extLst>
          </p:cNvPr>
          <p:cNvSpPr txBox="1"/>
          <p:nvPr/>
        </p:nvSpPr>
        <p:spPr>
          <a:xfrm>
            <a:off x="2464606" y="3084079"/>
            <a:ext cx="2058577" cy="698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풍부한 예제 이해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코드 이식</a:t>
            </a:r>
            <a:r>
              <a:rPr lang="en-US" altLang="ko-KR" dirty="0"/>
              <a:t>/</a:t>
            </a:r>
            <a:r>
              <a:rPr lang="ko-KR" altLang="en-US" dirty="0"/>
              <a:t>병합 수월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A1DAC2-B1C6-952C-4CC5-0710E746683A}"/>
              </a:ext>
            </a:extLst>
          </p:cNvPr>
          <p:cNvSpPr txBox="1"/>
          <p:nvPr/>
        </p:nvSpPr>
        <p:spPr>
          <a:xfrm>
            <a:off x="4841869" y="3084079"/>
            <a:ext cx="1649811" cy="1021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XML vs JSON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기능 동작 원리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응용력 확장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A28145-1651-E58C-5BB6-2E8C4C34773D}"/>
              </a:ext>
            </a:extLst>
          </p:cNvPr>
          <p:cNvSpPr txBox="1"/>
          <p:nvPr/>
        </p:nvSpPr>
        <p:spPr>
          <a:xfrm>
            <a:off x="7027567" y="3084079"/>
            <a:ext cx="1992853" cy="1349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진행률 향상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시간대비 아웃풋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masis MT Pro Black" panose="020F0502020204030204" pitchFamily="18" charset="0"/>
                <a:cs typeface="Aharoni" panose="02010803020104030203" pitchFamily="2" charset="-79"/>
              </a:rPr>
              <a:t>Ex. </a:t>
            </a:r>
            <a:r>
              <a:rPr lang="ko-KR" altLang="en-US" dirty="0">
                <a:latin typeface="Amasis MT Pro Black" panose="020F0502020204030204" pitchFamily="18" charset="0"/>
                <a:cs typeface="Aharoni" panose="02010803020104030203" pitchFamily="2" charset="-79"/>
              </a:rPr>
              <a:t>버그 개선 소요 시간</a:t>
            </a:r>
            <a:endParaRPr lang="en-US" altLang="ko-KR" dirty="0">
              <a:latin typeface="Amasis MT Pro Black" panose="020F0502020204030204" pitchFamily="18" charset="0"/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Amasis MT Pro Black" panose="020F0502020204030204" pitchFamily="18" charset="0"/>
                <a:cs typeface="Aharoni" panose="02010803020104030203" pitchFamily="2" charset="-79"/>
              </a:rPr>
              <a:t>Ex. </a:t>
            </a:r>
            <a:r>
              <a:rPr lang="ko-KR" altLang="en-US" dirty="0">
                <a:latin typeface="Amasis MT Pro Black" panose="020F0502020204030204" pitchFamily="18" charset="0"/>
                <a:cs typeface="Aharoni" panose="02010803020104030203" pitchFamily="2" charset="-79"/>
              </a:rPr>
              <a:t>목표한 결과물 도출</a:t>
            </a:r>
            <a:endParaRPr lang="en-US" altLang="ko-KR" dirty="0">
              <a:latin typeface="Amasis MT Pro Black" panose="020F0502020204030204" pitchFamily="18" charset="0"/>
              <a:cs typeface="Aharoni" panose="02010803020104030203" pitchFamily="2" charset="-79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F2ACBD5-5788-B55B-B090-9DE83A43BBD0}"/>
              </a:ext>
            </a:extLst>
          </p:cNvPr>
          <p:cNvCxnSpPr>
            <a:cxnSpLocks/>
          </p:cNvCxnSpPr>
          <p:nvPr/>
        </p:nvCxnSpPr>
        <p:spPr>
          <a:xfrm flipV="1">
            <a:off x="8815166" y="3496889"/>
            <a:ext cx="0" cy="2129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4366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9"/>
          <p:cNvSpPr txBox="1"/>
          <p:nvPr/>
        </p:nvSpPr>
        <p:spPr>
          <a:xfrm>
            <a:off x="4851875" y="792670"/>
            <a:ext cx="23775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 dirty="0">
                <a:solidFill>
                  <a:schemeClr val="accent5"/>
                </a:solidFill>
              </a:rPr>
              <a:t>Team </a:t>
            </a:r>
            <a:r>
              <a:rPr lang="en-US" altLang="ko" sz="2500" b="1" dirty="0">
                <a:solidFill>
                  <a:schemeClr val="accent5"/>
                </a:solidFill>
              </a:rPr>
              <a:t>!</a:t>
            </a:r>
            <a:endParaRPr sz="2500" b="1" dirty="0">
              <a:solidFill>
                <a:schemeClr val="accent5"/>
              </a:solidFill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159850" y="80550"/>
            <a:ext cx="38922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2126075" y="1840150"/>
            <a:ext cx="5103300" cy="9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 b="1">
                <a:solidFill>
                  <a:schemeClr val="dk1"/>
                </a:solidFill>
              </a:rPr>
              <a:t>Thank You!</a:t>
            </a:r>
            <a:endParaRPr sz="70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2"/>
              </a:solidFill>
            </a:endParaRPr>
          </a:p>
        </p:txBody>
      </p:sp>
      <p:cxnSp>
        <p:nvCxnSpPr>
          <p:cNvPr id="423" name="Google Shape;423;p39"/>
          <p:cNvCxnSpPr/>
          <p:nvPr/>
        </p:nvCxnSpPr>
        <p:spPr>
          <a:xfrm>
            <a:off x="261650" y="463525"/>
            <a:ext cx="856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accent3"/>
                </a:solidFill>
              </a:rPr>
              <a:t>Intel AI SW 아카데미 5기</a:t>
            </a:r>
            <a:endParaRPr sz="1200" b="1" dirty="0">
              <a:solidFill>
                <a:schemeClr val="accent3"/>
              </a:solidFill>
            </a:endParaRPr>
          </a:p>
        </p:txBody>
      </p:sp>
      <p:cxnSp>
        <p:nvCxnSpPr>
          <p:cNvPr id="107" name="Google Shape;107;p17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7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7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01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201850" y="831075"/>
            <a:ext cx="13830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accent5"/>
                </a:solidFill>
              </a:rPr>
              <a:t>프로젝트 개요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26" name="Google Shape;97;p16">
            <a:extLst>
              <a:ext uri="{FF2B5EF4-FFF2-40B4-BE49-F238E27FC236}">
                <a16:creationId xmlns:a16="http://schemas.microsoft.com/office/drawing/2014/main" id="{4337C033-2585-3AF4-E9F9-AD2950551060}"/>
              </a:ext>
            </a:extLst>
          </p:cNvPr>
          <p:cNvSpPr txBox="1"/>
          <p:nvPr/>
        </p:nvSpPr>
        <p:spPr>
          <a:xfrm>
            <a:off x="240624" y="1239350"/>
            <a:ext cx="1505916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bg1">
                    <a:lumMod val="65000"/>
                  </a:schemeClr>
                </a:solidFill>
              </a:rPr>
              <a:t>1-1 개발</a:t>
            </a:r>
            <a:r>
              <a:rPr lang="en-US" altLang="ko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취지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목표</a:t>
            </a:r>
            <a:endParaRPr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1-2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담당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1-3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개발 일정</a:t>
            </a:r>
            <a:endParaRPr sz="1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7" name="Google Shape;99;p16">
            <a:extLst>
              <a:ext uri="{FF2B5EF4-FFF2-40B4-BE49-F238E27FC236}">
                <a16:creationId xmlns:a16="http://schemas.microsoft.com/office/drawing/2014/main" id="{D5FA51FC-DFCD-F34D-8B47-9DDAACB0D0BD}"/>
              </a:ext>
            </a:extLst>
          </p:cNvPr>
          <p:cNvSpPr txBox="1"/>
          <p:nvPr/>
        </p:nvSpPr>
        <p:spPr>
          <a:xfrm>
            <a:off x="2504475" y="620650"/>
            <a:ext cx="212987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dk1"/>
                </a:solidFill>
              </a:rPr>
              <a:t>개발 </a:t>
            </a:r>
            <a:r>
              <a:rPr lang="ko-KR" altLang="en-US" sz="2000" b="1" dirty="0">
                <a:solidFill>
                  <a:schemeClr val="dk1"/>
                </a:solidFill>
              </a:rPr>
              <a:t>담당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3" name="Google Shape;123;p17">
            <a:extLst>
              <a:ext uri="{FF2B5EF4-FFF2-40B4-BE49-F238E27FC236}">
                <a16:creationId xmlns:a16="http://schemas.microsoft.com/office/drawing/2014/main" id="{91A71436-336A-8067-79DA-B9AEAFF1A7CD}"/>
              </a:ext>
            </a:extLst>
          </p:cNvPr>
          <p:cNvSpPr txBox="1"/>
          <p:nvPr/>
        </p:nvSpPr>
        <p:spPr>
          <a:xfrm>
            <a:off x="2825667" y="1692074"/>
            <a:ext cx="2513751" cy="1137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Char char="●"/>
            </a:pPr>
            <a:r>
              <a:rPr lang="ko-KR" altLang="en-US" sz="1100" b="1" dirty="0">
                <a:solidFill>
                  <a:srgbClr val="434343"/>
                </a:solidFill>
              </a:rPr>
              <a:t>사물 감지</a:t>
            </a:r>
            <a:endParaRPr sz="1100" b="1" dirty="0">
              <a:solidFill>
                <a:srgbClr val="434343"/>
              </a:solidFill>
            </a:endParaRPr>
          </a:p>
          <a:p>
            <a:pPr marL="457200" lvl="0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Char char="●"/>
            </a:pPr>
            <a:r>
              <a:rPr lang="ko-KR" altLang="en-US" sz="1100" b="1" dirty="0">
                <a:solidFill>
                  <a:srgbClr val="434343"/>
                </a:solidFill>
              </a:rPr>
              <a:t>이미지 전송</a:t>
            </a:r>
            <a:r>
              <a:rPr lang="en-US" altLang="ko-KR" sz="1100" b="1" dirty="0">
                <a:solidFill>
                  <a:srgbClr val="434343"/>
                </a:solidFill>
              </a:rPr>
              <a:t>( </a:t>
            </a:r>
            <a:r>
              <a:rPr lang="en-US" altLang="ko-KR" sz="1100" b="1" dirty="0" err="1">
                <a:solidFill>
                  <a:srgbClr val="434343"/>
                </a:solidFill>
              </a:rPr>
              <a:t>DataBase</a:t>
            </a:r>
            <a:r>
              <a:rPr lang="en-US" altLang="ko-KR" sz="1100" b="1" dirty="0">
                <a:solidFill>
                  <a:srgbClr val="434343"/>
                </a:solidFill>
              </a:rPr>
              <a:t> )</a:t>
            </a:r>
            <a:endParaRPr sz="1100" b="1" dirty="0">
              <a:solidFill>
                <a:srgbClr val="434343"/>
              </a:solidFill>
            </a:endParaRPr>
          </a:p>
          <a:p>
            <a:pPr marL="457200" lvl="0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Char char="●"/>
            </a:pPr>
            <a:r>
              <a:rPr lang="en-US" sz="1100" b="1" dirty="0">
                <a:solidFill>
                  <a:srgbClr val="434343"/>
                </a:solidFill>
              </a:rPr>
              <a:t>QT UI / WEB / DB </a:t>
            </a:r>
            <a:r>
              <a:rPr lang="ko-KR" altLang="en-US" sz="1100" b="1" dirty="0">
                <a:solidFill>
                  <a:srgbClr val="434343"/>
                </a:solidFill>
              </a:rPr>
              <a:t>서버 구현</a:t>
            </a:r>
            <a:endParaRPr lang="en-US" altLang="ko-KR" sz="1100" b="1" dirty="0">
              <a:solidFill>
                <a:srgbClr val="434343"/>
              </a:solidFill>
            </a:endParaRPr>
          </a:p>
          <a:p>
            <a:pPr marL="457200" lvl="0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Char char="●"/>
            </a:pPr>
            <a:r>
              <a:rPr lang="ko-KR" altLang="en-US" sz="1100" b="1" dirty="0">
                <a:solidFill>
                  <a:srgbClr val="434343"/>
                </a:solidFill>
              </a:rPr>
              <a:t>각 모듈 코드 병합</a:t>
            </a:r>
            <a:endParaRPr sz="1100" b="1" dirty="0">
              <a:solidFill>
                <a:srgbClr val="434343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rgbClr val="434343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2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E7D715-B782-E8EC-8F13-E11AFA8F9A3E}"/>
              </a:ext>
            </a:extLst>
          </p:cNvPr>
          <p:cNvSpPr/>
          <p:nvPr/>
        </p:nvSpPr>
        <p:spPr>
          <a:xfrm>
            <a:off x="2917578" y="1388702"/>
            <a:ext cx="2463740" cy="1482474"/>
          </a:xfrm>
          <a:prstGeom prst="roundRect">
            <a:avLst/>
          </a:prstGeom>
          <a:noFill/>
          <a:ln>
            <a:solidFill>
              <a:srgbClr val="0097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Google Shape;123;p17">
            <a:extLst>
              <a:ext uri="{FF2B5EF4-FFF2-40B4-BE49-F238E27FC236}">
                <a16:creationId xmlns:a16="http://schemas.microsoft.com/office/drawing/2014/main" id="{5DAA04DE-F8E8-19C6-4DC1-84A9CBD20C66}"/>
              </a:ext>
            </a:extLst>
          </p:cNvPr>
          <p:cNvSpPr txBox="1"/>
          <p:nvPr/>
        </p:nvSpPr>
        <p:spPr>
          <a:xfrm>
            <a:off x="5856816" y="1799157"/>
            <a:ext cx="2684210" cy="101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Char char="●"/>
            </a:pPr>
            <a:r>
              <a:rPr lang="ko-KR" altLang="en-US" sz="1100" b="1" dirty="0">
                <a:solidFill>
                  <a:srgbClr val="434343"/>
                </a:solidFill>
              </a:rPr>
              <a:t>모자이크</a:t>
            </a:r>
            <a:r>
              <a:rPr lang="en-US" altLang="ko-KR" sz="1100" b="1" dirty="0">
                <a:solidFill>
                  <a:srgbClr val="434343"/>
                </a:solidFill>
              </a:rPr>
              <a:t> </a:t>
            </a:r>
            <a:r>
              <a:rPr lang="ko-KR" altLang="en-US" sz="1100" b="1" dirty="0">
                <a:solidFill>
                  <a:srgbClr val="434343"/>
                </a:solidFill>
              </a:rPr>
              <a:t>처리</a:t>
            </a:r>
            <a:endParaRPr lang="en-US" altLang="ko-KR" sz="1100" b="1" dirty="0">
              <a:solidFill>
                <a:srgbClr val="434343"/>
              </a:solidFill>
            </a:endParaRPr>
          </a:p>
          <a:p>
            <a:pPr marL="457200" lvl="0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Char char="●"/>
            </a:pPr>
            <a:r>
              <a:rPr lang="en-US" altLang="ko-KR" sz="1100" b="1" dirty="0">
                <a:solidFill>
                  <a:srgbClr val="434343"/>
                </a:solidFill>
              </a:rPr>
              <a:t>None </a:t>
            </a:r>
            <a:r>
              <a:rPr lang="ko-KR" altLang="en-US" sz="1100" b="1" dirty="0" err="1">
                <a:solidFill>
                  <a:srgbClr val="434343"/>
                </a:solidFill>
              </a:rPr>
              <a:t>마스킹</a:t>
            </a:r>
            <a:r>
              <a:rPr lang="ko-KR" altLang="en-US" sz="1100" b="1" dirty="0">
                <a:solidFill>
                  <a:srgbClr val="434343"/>
                </a:solidFill>
              </a:rPr>
              <a:t> 처리 값 분리 저장</a:t>
            </a:r>
            <a:br>
              <a:rPr lang="en-US" altLang="ko-KR" sz="1100" b="1" dirty="0">
                <a:solidFill>
                  <a:srgbClr val="434343"/>
                </a:solidFill>
              </a:rPr>
            </a:br>
            <a:r>
              <a:rPr lang="en-US" altLang="ko-KR" sz="1100" b="1" dirty="0">
                <a:solidFill>
                  <a:srgbClr val="434343"/>
                </a:solidFill>
              </a:rPr>
              <a:t>( </a:t>
            </a:r>
            <a:r>
              <a:rPr lang="ko-KR" altLang="en-US" sz="1100" b="1" dirty="0">
                <a:solidFill>
                  <a:srgbClr val="434343"/>
                </a:solidFill>
              </a:rPr>
              <a:t>수사기관 요청 시</a:t>
            </a:r>
            <a:r>
              <a:rPr lang="en-US" altLang="ko-KR" sz="1100" b="1" dirty="0">
                <a:solidFill>
                  <a:srgbClr val="434343"/>
                </a:solidFill>
              </a:rPr>
              <a:t>, </a:t>
            </a:r>
            <a:r>
              <a:rPr lang="ko-KR" altLang="en-US" sz="1100" b="1" dirty="0">
                <a:solidFill>
                  <a:srgbClr val="434343"/>
                </a:solidFill>
              </a:rPr>
              <a:t>제출용 </a:t>
            </a:r>
            <a:r>
              <a:rPr lang="en-US" altLang="ko-KR" sz="1100" b="1" dirty="0">
                <a:solidFill>
                  <a:srgbClr val="434343"/>
                </a:solidFill>
              </a:rPr>
              <a:t>)</a:t>
            </a:r>
          </a:p>
          <a:p>
            <a:pPr marL="457200" lvl="0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Char char="●"/>
            </a:pPr>
            <a:endParaRPr sz="1100" b="1" dirty="0">
              <a:solidFill>
                <a:srgbClr val="434343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rgbClr val="434343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2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BC37904-B012-8B49-CA72-0F7EE88EBE30}"/>
              </a:ext>
            </a:extLst>
          </p:cNvPr>
          <p:cNvSpPr/>
          <p:nvPr/>
        </p:nvSpPr>
        <p:spPr>
          <a:xfrm>
            <a:off x="5919644" y="1388702"/>
            <a:ext cx="2463740" cy="1482474"/>
          </a:xfrm>
          <a:prstGeom prst="roundRect">
            <a:avLst/>
          </a:prstGeom>
          <a:noFill/>
          <a:ln>
            <a:solidFill>
              <a:srgbClr val="0097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Google Shape;123;p17">
            <a:extLst>
              <a:ext uri="{FF2B5EF4-FFF2-40B4-BE49-F238E27FC236}">
                <a16:creationId xmlns:a16="http://schemas.microsoft.com/office/drawing/2014/main" id="{4E668971-0453-1966-5AD3-7D56D812D361}"/>
              </a:ext>
            </a:extLst>
          </p:cNvPr>
          <p:cNvSpPr txBox="1"/>
          <p:nvPr/>
        </p:nvSpPr>
        <p:spPr>
          <a:xfrm>
            <a:off x="2825666" y="3586591"/>
            <a:ext cx="2551617" cy="1051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Char char="●"/>
            </a:pPr>
            <a:r>
              <a:rPr lang="ko-KR" altLang="en-US" sz="1100" b="1" dirty="0">
                <a:solidFill>
                  <a:srgbClr val="434343"/>
                </a:solidFill>
              </a:rPr>
              <a:t>이미지 파일 생성 감지</a:t>
            </a:r>
            <a:endParaRPr lang="en-US" altLang="ko-KR" sz="1100" b="1" dirty="0">
              <a:solidFill>
                <a:srgbClr val="434343"/>
              </a:solidFill>
            </a:endParaRPr>
          </a:p>
          <a:p>
            <a:pPr marL="457200" lvl="0" indent="-2794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Char char="●"/>
            </a:pPr>
            <a:r>
              <a:rPr lang="ko-KR" altLang="en-US" sz="1100" b="1" dirty="0">
                <a:solidFill>
                  <a:srgbClr val="434343"/>
                </a:solidFill>
              </a:rPr>
              <a:t>인증 토큰 절차 자동화 </a:t>
            </a:r>
            <a:endParaRPr lang="en-US" sz="1100" b="1" dirty="0">
              <a:solidFill>
                <a:srgbClr val="434343"/>
              </a:solidFill>
            </a:endParaRPr>
          </a:p>
          <a:p>
            <a:pPr marL="457200" lvl="0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Char char="●"/>
            </a:pPr>
            <a:r>
              <a:rPr lang="en-US" sz="1100" b="1" dirty="0">
                <a:solidFill>
                  <a:srgbClr val="434343"/>
                </a:solidFill>
              </a:rPr>
              <a:t>Kakao API </a:t>
            </a:r>
            <a:r>
              <a:rPr lang="ko-KR" altLang="en-US" sz="1100" b="1" dirty="0">
                <a:solidFill>
                  <a:srgbClr val="434343"/>
                </a:solidFill>
              </a:rPr>
              <a:t>인증 절차 단순화</a:t>
            </a:r>
            <a:endParaRPr sz="1100" b="1" dirty="0">
              <a:solidFill>
                <a:schemeClr val="dk2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DBEA242-C98B-67B2-318B-0DD5CF72078D}"/>
              </a:ext>
            </a:extLst>
          </p:cNvPr>
          <p:cNvSpPr/>
          <p:nvPr/>
        </p:nvSpPr>
        <p:spPr>
          <a:xfrm>
            <a:off x="2917578" y="3216112"/>
            <a:ext cx="2463740" cy="1482474"/>
          </a:xfrm>
          <a:prstGeom prst="roundRect">
            <a:avLst/>
          </a:prstGeom>
          <a:noFill/>
          <a:ln>
            <a:solidFill>
              <a:srgbClr val="0097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Google Shape;123;p17">
            <a:extLst>
              <a:ext uri="{FF2B5EF4-FFF2-40B4-BE49-F238E27FC236}">
                <a16:creationId xmlns:a16="http://schemas.microsoft.com/office/drawing/2014/main" id="{04B86AF8-38AC-7A8B-463E-A3423C9CD2C4}"/>
              </a:ext>
            </a:extLst>
          </p:cNvPr>
          <p:cNvSpPr txBox="1"/>
          <p:nvPr/>
        </p:nvSpPr>
        <p:spPr>
          <a:xfrm>
            <a:off x="5793444" y="3702842"/>
            <a:ext cx="2589940" cy="935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Char char="●"/>
            </a:pPr>
            <a:r>
              <a:rPr lang="en-US" sz="1100" b="1" dirty="0">
                <a:solidFill>
                  <a:srgbClr val="434343"/>
                </a:solidFill>
              </a:rPr>
              <a:t>Kakao API </a:t>
            </a:r>
            <a:r>
              <a:rPr lang="ko-KR" altLang="en-US" sz="1100" b="1" dirty="0">
                <a:solidFill>
                  <a:srgbClr val="434343"/>
                </a:solidFill>
              </a:rPr>
              <a:t>인증 </a:t>
            </a:r>
            <a:r>
              <a:rPr lang="en-US" altLang="ko-KR" sz="1100" b="1" dirty="0">
                <a:solidFill>
                  <a:srgbClr val="434343"/>
                </a:solidFill>
              </a:rPr>
              <a:t>process </a:t>
            </a:r>
            <a:r>
              <a:rPr lang="ko-KR" altLang="en-US" sz="1100" b="1" dirty="0">
                <a:solidFill>
                  <a:srgbClr val="434343"/>
                </a:solidFill>
              </a:rPr>
              <a:t>구현</a:t>
            </a:r>
            <a:endParaRPr lang="en-US" altLang="ko-KR" sz="1100" b="1" dirty="0">
              <a:solidFill>
                <a:srgbClr val="434343"/>
              </a:solidFill>
            </a:endParaRPr>
          </a:p>
          <a:p>
            <a:pPr marL="457200" lvl="0" indent="-279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Char char="●"/>
            </a:pPr>
            <a:r>
              <a:rPr lang="ko-KR" altLang="en-US" sz="1100" b="1" dirty="0">
                <a:solidFill>
                  <a:srgbClr val="434343"/>
                </a:solidFill>
              </a:rPr>
              <a:t>이미지 반복 생성 시 버그 개선</a:t>
            </a:r>
            <a:endParaRPr sz="1100" b="1" dirty="0">
              <a:solidFill>
                <a:schemeClr val="dk2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1F32AC5-8FEF-D508-CA7F-4B2CB893FA9F}"/>
              </a:ext>
            </a:extLst>
          </p:cNvPr>
          <p:cNvSpPr/>
          <p:nvPr/>
        </p:nvSpPr>
        <p:spPr>
          <a:xfrm>
            <a:off x="5919644" y="3216112"/>
            <a:ext cx="2463740" cy="1482474"/>
          </a:xfrm>
          <a:prstGeom prst="roundRect">
            <a:avLst/>
          </a:prstGeom>
          <a:noFill/>
          <a:ln>
            <a:solidFill>
              <a:srgbClr val="0097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121;p17">
            <a:extLst>
              <a:ext uri="{FF2B5EF4-FFF2-40B4-BE49-F238E27FC236}">
                <a16:creationId xmlns:a16="http://schemas.microsoft.com/office/drawing/2014/main" id="{0F122796-CA67-4226-973B-F16DCB41EF31}"/>
              </a:ext>
            </a:extLst>
          </p:cNvPr>
          <p:cNvSpPr txBox="1"/>
          <p:nvPr/>
        </p:nvSpPr>
        <p:spPr>
          <a:xfrm>
            <a:off x="3102510" y="1410444"/>
            <a:ext cx="162189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 err="1">
                <a:solidFill>
                  <a:srgbClr val="434343"/>
                </a:solidFill>
              </a:rPr>
              <a:t>서창민</a:t>
            </a:r>
            <a:r>
              <a:rPr lang="ko-KR" altLang="en-US" sz="1600" b="1" dirty="0">
                <a:solidFill>
                  <a:srgbClr val="434343"/>
                </a:solidFill>
              </a:rPr>
              <a:t> </a:t>
            </a:r>
            <a:r>
              <a:rPr lang="en-US" altLang="ko-KR" sz="1600" b="1" dirty="0">
                <a:solidFill>
                  <a:srgbClr val="FF9900"/>
                </a:solidFill>
              </a:rPr>
              <a:t>Pro</a:t>
            </a:r>
            <a:endParaRPr sz="900" b="1" dirty="0">
              <a:solidFill>
                <a:schemeClr val="dk2"/>
              </a:solidFill>
            </a:endParaRPr>
          </a:p>
        </p:txBody>
      </p:sp>
      <p:sp>
        <p:nvSpPr>
          <p:cNvPr id="33" name="Google Shape;121;p17">
            <a:extLst>
              <a:ext uri="{FF2B5EF4-FFF2-40B4-BE49-F238E27FC236}">
                <a16:creationId xmlns:a16="http://schemas.microsoft.com/office/drawing/2014/main" id="{415793C1-B7F3-287A-19BD-04B54C812AE1}"/>
              </a:ext>
            </a:extLst>
          </p:cNvPr>
          <p:cNvSpPr txBox="1"/>
          <p:nvPr/>
        </p:nvSpPr>
        <p:spPr>
          <a:xfrm>
            <a:off x="6128316" y="1416976"/>
            <a:ext cx="1207666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434343"/>
                </a:solidFill>
              </a:rPr>
              <a:t>김지환 </a:t>
            </a:r>
            <a:r>
              <a:rPr lang="en-US" altLang="ko-KR" sz="1600" b="1" dirty="0">
                <a:solidFill>
                  <a:srgbClr val="FF9900"/>
                </a:solidFill>
              </a:rPr>
              <a:t>Pro</a:t>
            </a:r>
            <a:endParaRPr sz="1600" b="1" dirty="0">
              <a:solidFill>
                <a:srgbClr val="434343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2"/>
              </a:solidFill>
            </a:endParaRPr>
          </a:p>
        </p:txBody>
      </p:sp>
      <p:sp>
        <p:nvSpPr>
          <p:cNvPr id="34" name="Google Shape;121;p17">
            <a:extLst>
              <a:ext uri="{FF2B5EF4-FFF2-40B4-BE49-F238E27FC236}">
                <a16:creationId xmlns:a16="http://schemas.microsoft.com/office/drawing/2014/main" id="{F39D58DD-A6CC-05C2-131C-D8089E969D45}"/>
              </a:ext>
            </a:extLst>
          </p:cNvPr>
          <p:cNvSpPr txBox="1"/>
          <p:nvPr/>
        </p:nvSpPr>
        <p:spPr>
          <a:xfrm>
            <a:off x="3107142" y="3242062"/>
            <a:ext cx="1229331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b="1" dirty="0">
                <a:solidFill>
                  <a:srgbClr val="434343"/>
                </a:solidFill>
              </a:rPr>
              <a:t>박정우</a:t>
            </a:r>
            <a:r>
              <a:rPr lang="ko-KR" altLang="en-US" sz="1600" b="1" dirty="0">
                <a:solidFill>
                  <a:srgbClr val="434343"/>
                </a:solidFill>
              </a:rPr>
              <a:t> </a:t>
            </a:r>
            <a:r>
              <a:rPr lang="en-US" altLang="ko-KR" sz="1600" b="1" dirty="0">
                <a:solidFill>
                  <a:srgbClr val="FF9900"/>
                </a:solidFill>
              </a:rPr>
              <a:t>Pro</a:t>
            </a:r>
            <a:endParaRPr sz="1600" b="1" dirty="0">
              <a:solidFill>
                <a:srgbClr val="434343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2"/>
              </a:solidFill>
            </a:endParaRPr>
          </a:p>
        </p:txBody>
      </p:sp>
      <p:sp>
        <p:nvSpPr>
          <p:cNvPr id="35" name="Google Shape;121;p17">
            <a:extLst>
              <a:ext uri="{FF2B5EF4-FFF2-40B4-BE49-F238E27FC236}">
                <a16:creationId xmlns:a16="http://schemas.microsoft.com/office/drawing/2014/main" id="{C3BC6186-01F2-E05A-79A7-81EB0D0A362F}"/>
              </a:ext>
            </a:extLst>
          </p:cNvPr>
          <p:cNvSpPr txBox="1"/>
          <p:nvPr/>
        </p:nvSpPr>
        <p:spPr>
          <a:xfrm>
            <a:off x="6112445" y="3242062"/>
            <a:ext cx="1223537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434343"/>
                </a:solidFill>
              </a:rPr>
              <a:t>최정호 </a:t>
            </a:r>
            <a:r>
              <a:rPr lang="en-US" altLang="ko-KR" sz="1600" b="1" dirty="0">
                <a:solidFill>
                  <a:srgbClr val="FF9900"/>
                </a:solidFill>
              </a:rPr>
              <a:t>Pro</a:t>
            </a:r>
            <a:endParaRPr sz="1600" b="1" dirty="0">
              <a:solidFill>
                <a:srgbClr val="434343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023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accent3"/>
                </a:solidFill>
              </a:rPr>
              <a:t>Intel AI SW 아카데미 5기</a:t>
            </a:r>
            <a:endParaRPr sz="1200" b="1" dirty="0">
              <a:solidFill>
                <a:schemeClr val="accent3"/>
              </a:solidFill>
            </a:endParaRPr>
          </a:p>
        </p:txBody>
      </p:sp>
      <p:cxnSp>
        <p:nvCxnSpPr>
          <p:cNvPr id="107" name="Google Shape;107;p17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7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7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01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201850" y="831075"/>
            <a:ext cx="1383000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dirty="0">
                <a:solidFill>
                  <a:schemeClr val="accent5"/>
                </a:solidFill>
              </a:rPr>
              <a:t>프로젝트 개요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27" name="Google Shape;99;p16">
            <a:extLst>
              <a:ext uri="{FF2B5EF4-FFF2-40B4-BE49-F238E27FC236}">
                <a16:creationId xmlns:a16="http://schemas.microsoft.com/office/drawing/2014/main" id="{D5FA51FC-DFCD-F34D-8B47-9DDAACB0D0BD}"/>
              </a:ext>
            </a:extLst>
          </p:cNvPr>
          <p:cNvSpPr txBox="1"/>
          <p:nvPr/>
        </p:nvSpPr>
        <p:spPr>
          <a:xfrm>
            <a:off x="2504474" y="620650"/>
            <a:ext cx="4796323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dirty="0">
                <a:solidFill>
                  <a:schemeClr val="dk1"/>
                </a:solidFill>
              </a:rPr>
              <a:t>개발 </a:t>
            </a:r>
            <a:r>
              <a:rPr lang="ko-KR" altLang="en-US" sz="2000" b="1" dirty="0">
                <a:solidFill>
                  <a:schemeClr val="dk1"/>
                </a:solidFill>
              </a:rPr>
              <a:t>일정</a:t>
            </a:r>
            <a:r>
              <a:rPr lang="en-US" altLang="ko-KR" sz="2000" b="1" dirty="0">
                <a:solidFill>
                  <a:schemeClr val="dk1"/>
                </a:solidFill>
              </a:rPr>
              <a:t>(Work Breakdown Structure)</a:t>
            </a:r>
            <a:endParaRPr sz="2000" b="1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sp>
        <p:nvSpPr>
          <p:cNvPr id="25" name="Google Shape;97;p16">
            <a:extLst>
              <a:ext uri="{FF2B5EF4-FFF2-40B4-BE49-F238E27FC236}">
                <a16:creationId xmlns:a16="http://schemas.microsoft.com/office/drawing/2014/main" id="{9A518164-F5E7-7056-B15F-0AA848987E10}"/>
              </a:ext>
            </a:extLst>
          </p:cNvPr>
          <p:cNvSpPr txBox="1"/>
          <p:nvPr/>
        </p:nvSpPr>
        <p:spPr>
          <a:xfrm>
            <a:off x="240624" y="1239350"/>
            <a:ext cx="1505916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bg1">
                    <a:lumMod val="65000"/>
                  </a:schemeClr>
                </a:solidFill>
              </a:rPr>
              <a:t>1-1 개발</a:t>
            </a:r>
            <a:r>
              <a:rPr lang="en-US" altLang="ko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취지</a:t>
            </a:r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목표</a:t>
            </a:r>
            <a:endParaRPr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bg1">
                    <a:lumMod val="65000"/>
                  </a:schemeClr>
                </a:solidFill>
              </a:rPr>
              <a:t>1-2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개발 담당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1-3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일정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2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0B23B45-6AB1-7127-6BF3-E7CB38574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74" y="1340983"/>
            <a:ext cx="5932802" cy="3018982"/>
          </a:xfrm>
          <a:prstGeom prst="rect">
            <a:avLst/>
          </a:prstGeom>
        </p:spPr>
      </p:pic>
      <p:cxnSp>
        <p:nvCxnSpPr>
          <p:cNvPr id="3" name="직선 연결선 2"/>
          <p:cNvCxnSpPr/>
          <p:nvPr/>
        </p:nvCxnSpPr>
        <p:spPr>
          <a:xfrm>
            <a:off x="5625547" y="1417982"/>
            <a:ext cx="0" cy="2875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601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8" name="Google Shape;138;p18"/>
          <p:cNvCxnSpPr/>
          <p:nvPr/>
        </p:nvCxnSpPr>
        <p:spPr>
          <a:xfrm>
            <a:off x="2709650" y="1468950"/>
            <a:ext cx="0" cy="2205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 txBox="1"/>
          <p:nvPr/>
        </p:nvSpPr>
        <p:spPr>
          <a:xfrm>
            <a:off x="2998100" y="2181325"/>
            <a:ext cx="21906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rgbClr val="FFFFFF"/>
                </a:solidFill>
              </a:rPr>
              <a:t>시스템 아키텍처</a:t>
            </a:r>
            <a:endParaRPr sz="2000" b="1" dirty="0">
              <a:solidFill>
                <a:srgbClr val="FFFFFF"/>
              </a:solidFill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6418750" y="2053600"/>
            <a:ext cx="1708500" cy="74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FFFFFF"/>
                </a:solidFill>
              </a:rPr>
              <a:t>2-1 </a:t>
            </a:r>
            <a:r>
              <a:rPr lang="ko-KR" altLang="en-US" sz="1200" b="1" dirty="0">
                <a:solidFill>
                  <a:srgbClr val="FFFFFF"/>
                </a:solidFill>
              </a:rPr>
              <a:t>구성도</a:t>
            </a:r>
            <a:endParaRPr sz="1200" b="1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FFFFFF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rgbClr val="FFFFFF"/>
                </a:solidFill>
              </a:rPr>
              <a:t>2-</a:t>
            </a:r>
            <a:r>
              <a:rPr lang="en-US" altLang="ko" sz="1200" b="1" dirty="0">
                <a:solidFill>
                  <a:srgbClr val="FFFFFF"/>
                </a:solidFill>
              </a:rPr>
              <a:t>2</a:t>
            </a:r>
            <a:r>
              <a:rPr lang="ko" sz="1200" b="1" dirty="0">
                <a:solidFill>
                  <a:srgbClr val="FFFFFF"/>
                </a:solidFill>
              </a:rPr>
              <a:t> </a:t>
            </a:r>
            <a:r>
              <a:rPr lang="ko-KR" altLang="en-US" sz="1200" b="1" dirty="0">
                <a:solidFill>
                  <a:srgbClr val="FFFFFF"/>
                </a:solidFill>
              </a:rPr>
              <a:t>개발 환경</a:t>
            </a:r>
            <a:endParaRPr sz="1200" b="1" dirty="0">
              <a:solidFill>
                <a:srgbClr val="FFFFFF"/>
              </a:solidFill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1016750" y="1797775"/>
            <a:ext cx="1404600" cy="1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0" b="1">
                <a:solidFill>
                  <a:srgbClr val="FFFFFF"/>
                </a:solidFill>
              </a:rPr>
              <a:t>02 </a:t>
            </a:r>
            <a:endParaRPr sz="7000" b="1">
              <a:solidFill>
                <a:srgbClr val="FFFFFF"/>
              </a:solidFill>
            </a:endParaRPr>
          </a:p>
        </p:txBody>
      </p:sp>
      <p:cxnSp>
        <p:nvCxnSpPr>
          <p:cNvPr id="142" name="Google Shape;142;p18"/>
          <p:cNvCxnSpPr/>
          <p:nvPr/>
        </p:nvCxnSpPr>
        <p:spPr>
          <a:xfrm>
            <a:off x="5872000" y="1468950"/>
            <a:ext cx="0" cy="2205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148" name="Google Shape;148;p19"/>
          <p:cNvCxnSpPr/>
          <p:nvPr/>
        </p:nvCxnSpPr>
        <p:spPr>
          <a:xfrm>
            <a:off x="2504475" y="463525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19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02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240625" y="1462751"/>
            <a:ext cx="1725900" cy="72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2-1 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구성도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bg1">
                    <a:lumMod val="65000"/>
                  </a:schemeClr>
                </a:solidFill>
              </a:rPr>
              <a:t>2-</a:t>
            </a:r>
            <a:r>
              <a:rPr lang="en-US" altLang="ko" sz="1200" b="1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" sz="12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개발 환경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201849" y="831075"/>
            <a:ext cx="1557675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accent5"/>
                </a:solidFill>
              </a:rPr>
              <a:t>시스템 아키텍처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2504475" y="620650"/>
            <a:ext cx="1300800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2000" b="1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800" b="1" dirty="0">
              <a:solidFill>
                <a:schemeClr val="dk2"/>
              </a:solidFill>
            </a:endParaRPr>
          </a:p>
        </p:txBody>
      </p:sp>
      <p:pic>
        <p:nvPicPr>
          <p:cNvPr id="1026" name="Picture 2" descr="ipTIME NAS, 웹서버(APM) 지원 펌웨어 배포 | 케이벤치 뉴스 전체, 보도자료">
            <a:extLst>
              <a:ext uri="{FF2B5EF4-FFF2-40B4-BE49-F238E27FC236}">
                <a16:creationId xmlns:a16="http://schemas.microsoft.com/office/drawing/2014/main" id="{269878D4-D8C4-262F-F656-71A2FFD05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38" y="2272166"/>
            <a:ext cx="862039" cy="43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05645" y="760173"/>
            <a:ext cx="970137" cy="307777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streaming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64424" y="760173"/>
            <a:ext cx="612668" cy="307777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cloud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09038" y="760173"/>
            <a:ext cx="681597" cy="307777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server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23350" y="760173"/>
            <a:ext cx="780983" cy="307777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storage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279D99-F125-B117-C443-F2BABFAB5E7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19075" y="1079161"/>
            <a:ext cx="6210000" cy="2995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190002" y="3766584"/>
            <a:ext cx="841897" cy="307777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services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/>
        </p:nvSpPr>
        <p:spPr>
          <a:xfrm>
            <a:off x="2504475" y="80550"/>
            <a:ext cx="2045700" cy="3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accent3"/>
                </a:solidFill>
              </a:rPr>
              <a:t>Intel AI SW 아카데미 5기</a:t>
            </a:r>
            <a:endParaRPr sz="1200" b="1">
              <a:solidFill>
                <a:schemeClr val="accent3"/>
              </a:solidFill>
            </a:endParaRPr>
          </a:p>
        </p:txBody>
      </p:sp>
      <p:cxnSp>
        <p:nvCxnSpPr>
          <p:cNvPr id="161" name="Google Shape;161;p20"/>
          <p:cNvCxnSpPr/>
          <p:nvPr/>
        </p:nvCxnSpPr>
        <p:spPr>
          <a:xfrm>
            <a:off x="2287700" y="142075"/>
            <a:ext cx="0" cy="4769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0"/>
          <p:cNvSpPr txBox="1"/>
          <p:nvPr/>
        </p:nvSpPr>
        <p:spPr>
          <a:xfrm>
            <a:off x="201850" y="185200"/>
            <a:ext cx="762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accent5"/>
                </a:solidFill>
              </a:rPr>
              <a:t>02</a:t>
            </a:r>
            <a:r>
              <a:rPr lang="ko" sz="2000" b="1">
                <a:solidFill>
                  <a:schemeClr val="accent5"/>
                </a:solidFill>
              </a:rPr>
              <a:t> </a:t>
            </a:r>
            <a:endParaRPr sz="2000" b="1">
              <a:solidFill>
                <a:schemeClr val="accent5"/>
              </a:solidFill>
            </a:endParaRPr>
          </a:p>
        </p:txBody>
      </p:sp>
      <p:sp>
        <p:nvSpPr>
          <p:cNvPr id="3" name="Google Shape;152;p19">
            <a:extLst>
              <a:ext uri="{FF2B5EF4-FFF2-40B4-BE49-F238E27FC236}">
                <a16:creationId xmlns:a16="http://schemas.microsoft.com/office/drawing/2014/main" id="{FCFAD0AA-7C2B-0A1A-6F5B-31BF96AB3DC7}"/>
              </a:ext>
            </a:extLst>
          </p:cNvPr>
          <p:cNvSpPr txBox="1"/>
          <p:nvPr/>
        </p:nvSpPr>
        <p:spPr>
          <a:xfrm>
            <a:off x="201849" y="831075"/>
            <a:ext cx="1557675" cy="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b="1" dirty="0">
                <a:solidFill>
                  <a:schemeClr val="accent5"/>
                </a:solidFill>
              </a:rPr>
              <a:t>시스템 아키텍처</a:t>
            </a:r>
            <a:endParaRPr sz="1500" b="1" dirty="0">
              <a:solidFill>
                <a:schemeClr val="accent5"/>
              </a:solidFill>
            </a:endParaRPr>
          </a:p>
        </p:txBody>
      </p:sp>
      <p:sp>
        <p:nvSpPr>
          <p:cNvPr id="9" name="Google Shape;151;p19"/>
          <p:cNvSpPr txBox="1"/>
          <p:nvPr/>
        </p:nvSpPr>
        <p:spPr>
          <a:xfrm>
            <a:off x="240625" y="1462751"/>
            <a:ext cx="1725900" cy="72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bg1">
                    <a:lumMod val="65000"/>
                  </a:schemeClr>
                </a:solidFill>
              </a:rPr>
              <a:t>2-1 </a:t>
            </a:r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구성도</a:t>
            </a:r>
            <a:endParaRPr lang="en-US" altLang="ko-KR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2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</a:t>
            </a:r>
            <a:r>
              <a:rPr lang="en-US" altLang="ko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 환경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42" name="Picture 18" descr="CentOS reign is over! A new era for web ...">
            <a:extLst>
              <a:ext uri="{FF2B5EF4-FFF2-40B4-BE49-F238E27FC236}">
                <a16:creationId xmlns:a16="http://schemas.microsoft.com/office/drawing/2014/main" id="{A017C896-C24F-31B0-2F51-A14135340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36" y="3699779"/>
            <a:ext cx="1387452" cy="7227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Google Shape;94;p16">
            <a:extLst>
              <a:ext uri="{FF2B5EF4-FFF2-40B4-BE49-F238E27FC236}">
                <a16:creationId xmlns:a16="http://schemas.microsoft.com/office/drawing/2014/main" id="{6FAA3C4F-7960-3CE7-149D-E6FD6CC9C71A}"/>
              </a:ext>
            </a:extLst>
          </p:cNvPr>
          <p:cNvCxnSpPr/>
          <p:nvPr/>
        </p:nvCxnSpPr>
        <p:spPr>
          <a:xfrm>
            <a:off x="2504475" y="381150"/>
            <a:ext cx="6324600" cy="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AA889FF-A8ED-92E5-3DE7-7B11C90DB614}"/>
              </a:ext>
            </a:extLst>
          </p:cNvPr>
          <p:cNvGrpSpPr/>
          <p:nvPr/>
        </p:nvGrpSpPr>
        <p:grpSpPr>
          <a:xfrm>
            <a:off x="2863791" y="1797298"/>
            <a:ext cx="1485005" cy="409326"/>
            <a:chOff x="2615910" y="2381818"/>
            <a:chExt cx="1485005" cy="409326"/>
          </a:xfrm>
        </p:grpSpPr>
        <p:pic>
          <p:nvPicPr>
            <p:cNvPr id="1030" name="Picture 6" descr="CentOS - 나무위키">
              <a:extLst>
                <a:ext uri="{FF2B5EF4-FFF2-40B4-BE49-F238E27FC236}">
                  <a16:creationId xmlns:a16="http://schemas.microsoft.com/office/drawing/2014/main" id="{56D51E15-6A62-7356-9344-1524F5220F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3825" y="2381818"/>
              <a:ext cx="977090" cy="409326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E09BCA27-7440-0358-9504-0FA2661F9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5910" y="2400269"/>
              <a:ext cx="362006" cy="362006"/>
            </a:xfrm>
            <a:prstGeom prst="rect">
              <a:avLst/>
            </a:prstGeom>
          </p:spPr>
        </p:pic>
      </p:grpSp>
      <p:sp>
        <p:nvSpPr>
          <p:cNvPr id="26" name="Google Shape;99;p16">
            <a:extLst>
              <a:ext uri="{FF2B5EF4-FFF2-40B4-BE49-F238E27FC236}">
                <a16:creationId xmlns:a16="http://schemas.microsoft.com/office/drawing/2014/main" id="{0A6F0EE7-08BA-A957-DF00-4CA91D954E1C}"/>
              </a:ext>
            </a:extLst>
          </p:cNvPr>
          <p:cNvSpPr txBox="1"/>
          <p:nvPr/>
        </p:nvSpPr>
        <p:spPr>
          <a:xfrm>
            <a:off x="2504475" y="620650"/>
            <a:ext cx="1326308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>
                <a:solidFill>
                  <a:schemeClr val="dk1"/>
                </a:solidFill>
              </a:rPr>
              <a:t>개발 환경</a:t>
            </a:r>
            <a:endParaRPr sz="800" b="1" dirty="0">
              <a:solidFill>
                <a:schemeClr val="dk2"/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DF7C3AF-777F-5C39-BE59-D339A67DCA41}"/>
              </a:ext>
            </a:extLst>
          </p:cNvPr>
          <p:cNvGrpSpPr/>
          <p:nvPr/>
        </p:nvGrpSpPr>
        <p:grpSpPr>
          <a:xfrm>
            <a:off x="2959865" y="1307449"/>
            <a:ext cx="1302172" cy="288379"/>
            <a:chOff x="2959865" y="1494311"/>
            <a:chExt cx="1302172" cy="288379"/>
          </a:xfrm>
        </p:grpSpPr>
        <p:cxnSp>
          <p:nvCxnSpPr>
            <p:cNvPr id="31" name="Google Shape;160;p20">
              <a:extLst>
                <a:ext uri="{FF2B5EF4-FFF2-40B4-BE49-F238E27FC236}">
                  <a16:creationId xmlns:a16="http://schemas.microsoft.com/office/drawing/2014/main" id="{EA95B2F5-857E-BD48-D3A0-889F051667C4}"/>
                </a:ext>
              </a:extLst>
            </p:cNvPr>
            <p:cNvCxnSpPr>
              <a:cxnSpLocks/>
            </p:cNvCxnSpPr>
            <p:nvPr/>
          </p:nvCxnSpPr>
          <p:spPr>
            <a:xfrm>
              <a:off x="2959865" y="1774739"/>
              <a:ext cx="1302172" cy="7951"/>
            </a:xfrm>
            <a:prstGeom prst="straightConnector1">
              <a:avLst/>
            </a:prstGeom>
            <a:noFill/>
            <a:ln w="12700" cap="flat" cmpd="sng">
              <a:solidFill>
                <a:srgbClr val="0097A7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D7F375-801B-1A89-4265-906D91A836B5}"/>
                </a:ext>
              </a:extLst>
            </p:cNvPr>
            <p:cNvSpPr txBox="1"/>
            <p:nvPr/>
          </p:nvSpPr>
          <p:spPr>
            <a:xfrm>
              <a:off x="2993666" y="1494311"/>
              <a:ext cx="1239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200" dirty="0"/>
                <a:t>운영체제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F473541B-4FBA-3DD5-A58A-768F538F0797}"/>
              </a:ext>
            </a:extLst>
          </p:cNvPr>
          <p:cNvGrpSpPr/>
          <p:nvPr/>
        </p:nvGrpSpPr>
        <p:grpSpPr>
          <a:xfrm>
            <a:off x="5924059" y="1699841"/>
            <a:ext cx="1784431" cy="1187982"/>
            <a:chOff x="4676607" y="2370473"/>
            <a:chExt cx="1784431" cy="1187982"/>
          </a:xfrm>
        </p:grpSpPr>
        <p:pic>
          <p:nvPicPr>
            <p:cNvPr id="1026" name="Picture 2" descr="Visual Studio Code - YouTube">
              <a:extLst>
                <a:ext uri="{FF2B5EF4-FFF2-40B4-BE49-F238E27FC236}">
                  <a16:creationId xmlns:a16="http://schemas.microsoft.com/office/drawing/2014/main" id="{A92EAF62-DD17-5DA5-0583-EDA85D0BF0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1051" y="3070980"/>
              <a:ext cx="468888" cy="468888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VirtualBox - 나무위키">
              <a:extLst>
                <a:ext uri="{FF2B5EF4-FFF2-40B4-BE49-F238E27FC236}">
                  <a16:creationId xmlns:a16="http://schemas.microsoft.com/office/drawing/2014/main" id="{FBFB748C-612C-8DE8-40E4-015D4112E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6675" y="3089567"/>
              <a:ext cx="468888" cy="468888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MariaDB (r108 판) - 나무위키">
              <a:extLst>
                <a:ext uri="{FF2B5EF4-FFF2-40B4-BE49-F238E27FC236}">
                  <a16:creationId xmlns:a16="http://schemas.microsoft.com/office/drawing/2014/main" id="{B7A3A9FF-A884-5A78-7673-417ECCC58C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2150" y="2465940"/>
              <a:ext cx="468888" cy="468888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PHP - Wikipedia">
              <a:extLst>
                <a:ext uri="{FF2B5EF4-FFF2-40B4-BE49-F238E27FC236}">
                  <a16:creationId xmlns:a16="http://schemas.microsoft.com/office/drawing/2014/main" id="{B4FA82E8-8EB1-0013-33A5-B1251EF9A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332" y="2502149"/>
              <a:ext cx="468884" cy="396470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apache config 구조와 기본적 지시어 알아보기">
              <a:extLst>
                <a:ext uri="{FF2B5EF4-FFF2-40B4-BE49-F238E27FC236}">
                  <a16:creationId xmlns:a16="http://schemas.microsoft.com/office/drawing/2014/main" id="{54B0BF5C-6C90-E53F-9F6D-220C953D06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6607" y="2370473"/>
              <a:ext cx="698888" cy="698888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F0237B6-4DB0-88AA-624A-8939140B9967}"/>
              </a:ext>
            </a:extLst>
          </p:cNvPr>
          <p:cNvGrpSpPr/>
          <p:nvPr/>
        </p:nvGrpSpPr>
        <p:grpSpPr>
          <a:xfrm>
            <a:off x="2959865" y="3649488"/>
            <a:ext cx="1502693" cy="422654"/>
            <a:chOff x="7303805" y="2403086"/>
            <a:chExt cx="1502693" cy="422654"/>
          </a:xfrm>
        </p:grpSpPr>
        <p:pic>
          <p:nvPicPr>
            <p:cNvPr id="1036" name="Picture 12" descr="파이썬 소개">
              <a:extLst>
                <a:ext uri="{FF2B5EF4-FFF2-40B4-BE49-F238E27FC236}">
                  <a16:creationId xmlns:a16="http://schemas.microsoft.com/office/drawing/2014/main" id="{B440ACEC-A718-E6C5-576B-73B135823B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805" y="2416178"/>
              <a:ext cx="468887" cy="396470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Microsoft SQL Server - UNIFY Solutions">
              <a:extLst>
                <a:ext uri="{FF2B5EF4-FFF2-40B4-BE49-F238E27FC236}">
                  <a16:creationId xmlns:a16="http://schemas.microsoft.com/office/drawing/2014/main" id="{0F1582F1-EE63-E11F-F088-C86CB40159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7614" y="2403086"/>
              <a:ext cx="468884" cy="422654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F455F23-441E-8C55-8DAC-B6CD4993B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45867" y="2405127"/>
              <a:ext cx="418572" cy="41857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84D87DA-4FC8-D452-E773-7D899A9BC301}"/>
              </a:ext>
            </a:extLst>
          </p:cNvPr>
          <p:cNvGrpSpPr/>
          <p:nvPr/>
        </p:nvGrpSpPr>
        <p:grpSpPr>
          <a:xfrm>
            <a:off x="6114413" y="1314853"/>
            <a:ext cx="1483775" cy="280975"/>
            <a:chOff x="4924887" y="1527997"/>
            <a:chExt cx="1483775" cy="2809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253E61-E4BE-7D14-2108-3587CD106426}"/>
                </a:ext>
              </a:extLst>
            </p:cNvPr>
            <p:cNvSpPr txBox="1"/>
            <p:nvPr/>
          </p:nvSpPr>
          <p:spPr>
            <a:xfrm>
              <a:off x="4924887" y="1527997"/>
              <a:ext cx="1483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200" dirty="0"/>
                <a:t>개발환경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도구</a:t>
              </a:r>
            </a:p>
          </p:txBody>
        </p:sp>
        <p:cxnSp>
          <p:nvCxnSpPr>
            <p:cNvPr id="42" name="Google Shape;160;p20">
              <a:extLst>
                <a:ext uri="{FF2B5EF4-FFF2-40B4-BE49-F238E27FC236}">
                  <a16:creationId xmlns:a16="http://schemas.microsoft.com/office/drawing/2014/main" id="{0C77D787-0B2D-710E-48EE-ED1CBDEB33BB}"/>
                </a:ext>
              </a:extLst>
            </p:cNvPr>
            <p:cNvCxnSpPr>
              <a:cxnSpLocks/>
            </p:cNvCxnSpPr>
            <p:nvPr/>
          </p:nvCxnSpPr>
          <p:spPr>
            <a:xfrm>
              <a:off x="5041226" y="1801021"/>
              <a:ext cx="1302172" cy="7951"/>
            </a:xfrm>
            <a:prstGeom prst="straightConnector1">
              <a:avLst/>
            </a:prstGeom>
            <a:noFill/>
            <a:ln w="12700" cap="flat" cmpd="sng">
              <a:solidFill>
                <a:srgbClr val="0097A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42F617A-48D3-9380-A4DF-77D1BE1DC3DD}"/>
              </a:ext>
            </a:extLst>
          </p:cNvPr>
          <p:cNvGrpSpPr/>
          <p:nvPr/>
        </p:nvGrpSpPr>
        <p:grpSpPr>
          <a:xfrm>
            <a:off x="3046979" y="3203249"/>
            <a:ext cx="1302172" cy="289957"/>
            <a:chOff x="7133504" y="1517919"/>
            <a:chExt cx="1302172" cy="28995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81BC292-740B-9550-ECCA-077189881474}"/>
                </a:ext>
              </a:extLst>
            </p:cNvPr>
            <p:cNvSpPr txBox="1"/>
            <p:nvPr/>
          </p:nvSpPr>
          <p:spPr>
            <a:xfrm>
              <a:off x="7164599" y="1517919"/>
              <a:ext cx="1239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200" dirty="0"/>
                <a:t>개발언어</a:t>
              </a:r>
            </a:p>
          </p:txBody>
        </p:sp>
        <p:cxnSp>
          <p:nvCxnSpPr>
            <p:cNvPr id="43" name="Google Shape;160;p20">
              <a:extLst>
                <a:ext uri="{FF2B5EF4-FFF2-40B4-BE49-F238E27FC236}">
                  <a16:creationId xmlns:a16="http://schemas.microsoft.com/office/drawing/2014/main" id="{F4E56C03-46BA-C2F6-B69E-03626BDA2D00}"/>
                </a:ext>
              </a:extLst>
            </p:cNvPr>
            <p:cNvCxnSpPr>
              <a:cxnSpLocks/>
            </p:cNvCxnSpPr>
            <p:nvPr/>
          </p:nvCxnSpPr>
          <p:spPr>
            <a:xfrm>
              <a:off x="7133504" y="1799925"/>
              <a:ext cx="1302172" cy="7951"/>
            </a:xfrm>
            <a:prstGeom prst="straightConnector1">
              <a:avLst/>
            </a:prstGeom>
            <a:noFill/>
            <a:ln w="12700" cap="flat" cmpd="sng">
              <a:solidFill>
                <a:srgbClr val="0097A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C4D9574-01A7-B318-A640-8A28CB6E59F0}"/>
              </a:ext>
            </a:extLst>
          </p:cNvPr>
          <p:cNvGrpSpPr/>
          <p:nvPr/>
        </p:nvGrpSpPr>
        <p:grpSpPr>
          <a:xfrm>
            <a:off x="6109388" y="3203249"/>
            <a:ext cx="1488800" cy="291807"/>
            <a:chOff x="2813083" y="3283427"/>
            <a:chExt cx="1488800" cy="2918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843249-E873-87CE-B0F2-F2FEDD14C8DB}"/>
                </a:ext>
              </a:extLst>
            </p:cNvPr>
            <p:cNvSpPr txBox="1"/>
            <p:nvPr/>
          </p:nvSpPr>
          <p:spPr>
            <a:xfrm>
              <a:off x="2813083" y="3283427"/>
              <a:ext cx="148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ko-KR" altLang="en-US" sz="1200" dirty="0"/>
                <a:t>개발 제약사항</a:t>
              </a:r>
            </a:p>
          </p:txBody>
        </p:sp>
        <p:cxnSp>
          <p:nvCxnSpPr>
            <p:cNvPr id="44" name="Google Shape;160;p20">
              <a:extLst>
                <a:ext uri="{FF2B5EF4-FFF2-40B4-BE49-F238E27FC236}">
                  <a16:creationId xmlns:a16="http://schemas.microsoft.com/office/drawing/2014/main" id="{03D2E6DB-1C20-92EF-0990-3F4056479B56}"/>
                </a:ext>
              </a:extLst>
            </p:cNvPr>
            <p:cNvCxnSpPr>
              <a:cxnSpLocks/>
            </p:cNvCxnSpPr>
            <p:nvPr/>
          </p:nvCxnSpPr>
          <p:spPr>
            <a:xfrm>
              <a:off x="2906397" y="3567283"/>
              <a:ext cx="1302172" cy="7951"/>
            </a:xfrm>
            <a:prstGeom prst="straightConnector1">
              <a:avLst/>
            </a:prstGeom>
            <a:noFill/>
            <a:ln w="12700" cap="flat" cmpd="sng">
              <a:solidFill>
                <a:srgbClr val="0097A7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44721969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2530</Words>
  <Application>Microsoft Office PowerPoint</Application>
  <PresentationFormat>화면 슬라이드 쇼(16:9)</PresentationFormat>
  <Paragraphs>848</Paragraphs>
  <Slides>47</Slides>
  <Notes>47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1" baseType="lpstr">
      <vt:lpstr>Amasis MT Pro Black</vt:lpstr>
      <vt:lpstr>Arial</vt:lpstr>
      <vt:lpstr>Wingdings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IoT Main</dc:creator>
  <cp:lastModifiedBy>정호 최</cp:lastModifiedBy>
  <cp:revision>92</cp:revision>
  <dcterms:modified xsi:type="dcterms:W3CDTF">2024-09-05T02:26:48Z</dcterms:modified>
</cp:coreProperties>
</file>